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80"/>
  </p:notesMasterIdLst>
  <p:handoutMasterIdLst>
    <p:handoutMasterId r:id="rId81"/>
  </p:handoutMasterIdLst>
  <p:sldIdLst>
    <p:sldId id="256" r:id="rId2"/>
    <p:sldId id="531" r:id="rId3"/>
    <p:sldId id="446" r:id="rId4"/>
    <p:sldId id="447" r:id="rId5"/>
    <p:sldId id="448" r:id="rId6"/>
    <p:sldId id="532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2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08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6" r:id="rId41"/>
    <p:sldId id="487" r:id="rId42"/>
    <p:sldId id="489" r:id="rId43"/>
    <p:sldId id="490" r:id="rId44"/>
    <p:sldId id="491" r:id="rId45"/>
    <p:sldId id="504" r:id="rId46"/>
    <p:sldId id="493" r:id="rId47"/>
    <p:sldId id="506" r:id="rId48"/>
    <p:sldId id="507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495" r:id="rId58"/>
    <p:sldId id="498" r:id="rId59"/>
    <p:sldId id="499" r:id="rId60"/>
    <p:sldId id="501" r:id="rId61"/>
    <p:sldId id="502" r:id="rId62"/>
    <p:sldId id="492" r:id="rId63"/>
    <p:sldId id="503" r:id="rId64"/>
    <p:sldId id="516" r:id="rId65"/>
    <p:sldId id="517" r:id="rId66"/>
    <p:sldId id="518" r:id="rId67"/>
    <p:sldId id="519" r:id="rId68"/>
    <p:sldId id="520" r:id="rId69"/>
    <p:sldId id="521" r:id="rId70"/>
    <p:sldId id="522" r:id="rId71"/>
    <p:sldId id="523" r:id="rId72"/>
    <p:sldId id="524" r:id="rId73"/>
    <p:sldId id="525" r:id="rId74"/>
    <p:sldId id="526" r:id="rId75"/>
    <p:sldId id="527" r:id="rId76"/>
    <p:sldId id="528" r:id="rId77"/>
    <p:sldId id="529" r:id="rId78"/>
    <p:sldId id="530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12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11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buFont typeface="Wingdings" pitchFamily="2" charset="2"/>
              <a:buNone/>
            </a:pPr>
            <a:endParaRPr lang="en-US" sz="10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2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8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Egalitarian</a:t>
            </a:r>
            <a:r>
              <a:rPr lang="en-US" baseline="0" dirty="0"/>
              <a:t> here is min utility across all agents.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2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/>
              <a:t>Nash:</a:t>
            </a:r>
            <a:r>
              <a:rPr lang="sv-SE" baseline="0"/>
              <a:t> </a:t>
            </a:r>
            <a:r>
              <a:rPr lang="sv-SE"/>
              <a:t>.49948 u1:.5161</a:t>
            </a:r>
            <a:r>
              <a:rPr lang="sv-SE" baseline="0"/>
              <a:t> u2:0.9677  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/>
          <a:lstStyle/>
          <a:p>
            <a:fld id="{2330720A-D525-496A-92EC-EE0266BC495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1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7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74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0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9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01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1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Dictatorship</a:t>
            </a:r>
            <a:r>
              <a:rPr lang="en-US" baseline="0" dirty="0"/>
              <a:t> – give all resources to first agent to arrive,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2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Water-filling image from </a:t>
            </a:r>
            <a:r>
              <a:rPr lang="en-US" dirty="0" err="1"/>
              <a:t>ppt|craft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10" Type="http://schemas.openxmlformats.org/officeDocument/2006/relationships/image" Target="../media/image33.w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5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18" Type="http://schemas.openxmlformats.org/officeDocument/2006/relationships/image" Target="../media/image33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20" Type="http://schemas.openxmlformats.org/officeDocument/2006/relationships/image" Target="../media/image35.png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Relationship Id="rId2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51.png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80957"/>
            <a:ext cx="2576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#23 – 04/20/2021</a:t>
            </a:r>
          </a:p>
          <a:p>
            <a:r>
              <a:rPr lang="en-US" sz="1600" b="1" dirty="0"/>
              <a:t>Lecture #24 – 04/22/2021</a:t>
            </a:r>
          </a:p>
          <a:p>
            <a:r>
              <a:rPr lang="en-US" sz="1600" b="1" dirty="0"/>
              <a:t>Lecture #25 – 04/27/2021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47272"/>
              </p:ext>
            </p:extLst>
          </p:nvPr>
        </p:nvGraphicFramePr>
        <p:xfrm>
          <a:off x="541894" y="2325762"/>
          <a:ext cx="7908423" cy="3926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3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(DRF)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(Desired)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Envy freeness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 at any step.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r>
                        <a:rPr lang="en-US" dirty="0"/>
                        <a:t>Sharing incentives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</a:t>
                      </a:r>
                      <a:r>
                        <a:rPr lang="en-US" baseline="0" dirty="0"/>
                        <a:t> split.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 split</a:t>
                      </a:r>
                      <a:r>
                        <a:rPr lang="en-US" baseline="0" dirty="0"/>
                        <a:t> to every present agent at all steps.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20">
                <a:tc>
                  <a:txBody>
                    <a:bodyPr/>
                    <a:lstStyle/>
                    <a:p>
                      <a:r>
                        <a:rPr lang="en-US" dirty="0"/>
                        <a:t>Strategyproofness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</a:t>
                      </a:r>
                      <a:r>
                        <a:rPr lang="en-US" baseline="0" dirty="0"/>
                        <a:t> by m</a:t>
                      </a:r>
                      <a:r>
                        <a:rPr lang="en-US" dirty="0"/>
                        <a:t>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 at any step by misreporting.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Pareto optimality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 : No “better” allocation.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Mathematica1"/>
                        </a:rPr>
                        <a:t>DPO:</a:t>
                      </a:r>
                      <a:r>
                        <a:rPr lang="en-US" baseline="0" dirty="0">
                          <a:sym typeface="Mathematica1"/>
                        </a:rPr>
                        <a:t> </a:t>
                      </a:r>
                      <a:r>
                        <a:rPr lang="en-US" dirty="0">
                          <a:sym typeface="Mathematica1"/>
                        </a:rPr>
                        <a:t>At any step k, no “better” allocation using k/n share of each resource.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DRF, aims for a dynamic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802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Impossibility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Envy freeness + Dynamic Pareto optimality = Impossible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DPO requires allocating too much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Later agents might envy earlier agents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Dropping either of them completely </a:t>
            </a:r>
            <a:r>
              <a:rPr lang="en-US" dirty="0">
                <a:sym typeface="Wingdings" pitchFamily="2" charset="2"/>
              </a:rPr>
              <a:t> trivial mechanisms!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EF, trivial DPO mechanism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DPO, trivial EF mechanism ??????????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Relax one at a time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6145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03476" cy="1371600"/>
          </a:xfrm>
        </p:spPr>
        <p:txBody>
          <a:bodyPr/>
          <a:lstStyle/>
          <a:p>
            <a:r>
              <a:rPr lang="en-US"/>
              <a:t>1) Relaxing Envy Freeness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Envy impossible to avoid if efficiency (DPO) required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But unfair if an agent is allocated resources while being envied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Dynamic Envy Freeness (DEF)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agent </a:t>
            </a:r>
            <a:r>
              <a:rPr lang="en-US" b="0" i="1" dirty="0" err="1"/>
              <a:t>i</a:t>
            </a:r>
            <a:r>
              <a:rPr lang="en-US" b="0" dirty="0"/>
              <a:t> envies agent </a:t>
            </a:r>
            <a:r>
              <a:rPr lang="en-US" b="0" i="1" dirty="0"/>
              <a:t>j</a:t>
            </a:r>
            <a:r>
              <a:rPr lang="en-US" b="0" dirty="0"/>
              <a:t>, then </a:t>
            </a:r>
            <a:r>
              <a:rPr lang="en-US" b="0" i="1" dirty="0"/>
              <a:t>j</a:t>
            </a:r>
            <a:r>
              <a:rPr lang="en-US" b="0" dirty="0"/>
              <a:t> must have arrived before </a:t>
            </a:r>
            <a:r>
              <a:rPr lang="en-US" b="0" i="1" dirty="0" err="1"/>
              <a:t>i</a:t>
            </a:r>
            <a:r>
              <a:rPr lang="en-US" b="0" dirty="0"/>
              <a:t> did, and must not have been allocated any resources since </a:t>
            </a:r>
            <a:r>
              <a:rPr lang="en-US" b="0" dirty="0" err="1"/>
              <a:t>i</a:t>
            </a:r>
            <a:r>
              <a:rPr lang="en-US" b="0" dirty="0"/>
              <a:t> arrived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to Forward EF </a:t>
            </a:r>
            <a:r>
              <a:rPr lang="en-US" sz="1400" b="0" dirty="0"/>
              <a:t>[Walsh ADT-11]</a:t>
            </a:r>
            <a:r>
              <a:rPr lang="en-US" dirty="0"/>
              <a:t>: An agent may only envy agents that arrived after her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Forward EF is strictly weaker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Trivial FEF mechanism ???????????????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5009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73310" cy="1371600"/>
          </a:xfrm>
        </p:spPr>
        <p:txBody>
          <a:bodyPr/>
          <a:lstStyle/>
          <a:p>
            <a:r>
              <a:rPr lang="en-US" dirty="0"/>
              <a:t>Mechanism: Dynamic-DRF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30559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Agent </a:t>
            </a:r>
            <a:r>
              <a:rPr lang="en-US" i="1" dirty="0"/>
              <a:t>k</a:t>
            </a:r>
            <a:r>
              <a:rPr lang="en-US" dirty="0"/>
              <a:t> arrives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with (previous) allocation of step </a:t>
            </a:r>
            <a:r>
              <a:rPr lang="en-US" i="1" dirty="0"/>
              <a:t>k</a:t>
            </a:r>
            <a:r>
              <a:rPr lang="en-US" dirty="0"/>
              <a:t>-1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allocating to all agents having the minimum “dominant” (largest) share at the same rate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/>
              <a:t>Until a </a:t>
            </a:r>
            <a:r>
              <a:rPr lang="en-US" i="1" dirty="0"/>
              <a:t>k</a:t>
            </a:r>
            <a:r>
              <a:rPr lang="en-US" b="0" dirty="0"/>
              <a:t>/</a:t>
            </a:r>
            <a:r>
              <a:rPr lang="en-US" b="0" i="1" dirty="0"/>
              <a:t>n</a:t>
            </a:r>
            <a:r>
              <a:rPr lang="en-US" b="0" dirty="0"/>
              <a:t> fraction of at least one resource is allocated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(A constrained “water-filling” algorithm.)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3216" y="4732000"/>
            <a:ext cx="8598103" cy="1671146"/>
            <a:chOff x="123216" y="4732000"/>
            <a:chExt cx="8598103" cy="1671146"/>
          </a:xfrm>
        </p:grpSpPr>
        <p:sp>
          <p:nvSpPr>
            <p:cNvPr id="9" name="Rounded Rectangle 8"/>
            <p:cNvSpPr/>
            <p:nvPr/>
          </p:nvSpPr>
          <p:spPr>
            <a:xfrm>
              <a:off x="491719" y="4732000"/>
              <a:ext cx="8229600" cy="167114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Dynamic-DRF satisfies relaxed envy freeness (DEF) along with the other properties (DPO, SI, SP).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216" y="48750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1625" y="2766498"/>
            <a:ext cx="1492758" cy="18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68064" cy="1371600"/>
          </a:xfrm>
        </p:spPr>
        <p:txBody>
          <a:bodyPr/>
          <a:lstStyle/>
          <a:p>
            <a:r>
              <a:rPr lang="en-US"/>
              <a:t>Dynamic-DRF </a:t>
            </a:r>
            <a:r>
              <a:rPr lang="en-US" dirty="0"/>
              <a:t>illustrated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4305300"/>
            <a:ext cx="838200" cy="880110"/>
          </a:xfrm>
          <a:prstGeom prst="rect">
            <a:avLst/>
          </a:prstGeom>
          <a:noFill/>
        </p:spPr>
      </p:pic>
      <p:pic>
        <p:nvPicPr>
          <p:cNvPr id="6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305300"/>
            <a:ext cx="838200" cy="880110"/>
          </a:xfrm>
          <a:prstGeom prst="rect">
            <a:avLst/>
          </a:prstGeom>
          <a:noFill/>
        </p:spPr>
      </p:pic>
      <p:pic>
        <p:nvPicPr>
          <p:cNvPr id="7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4305300"/>
            <a:ext cx="838200" cy="880110"/>
          </a:xfrm>
          <a:prstGeom prst="rect">
            <a:avLst/>
          </a:prstGeom>
          <a:noFill/>
        </p:spPr>
      </p:pic>
      <p:sp>
        <p:nvSpPr>
          <p:cNvPr id="8" name="Flowchart: Connector 7"/>
          <p:cNvSpPr/>
          <p:nvPr/>
        </p:nvSpPr>
        <p:spPr bwMode="auto">
          <a:xfrm>
            <a:off x="76962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33528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34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0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908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6822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490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34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6002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822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7490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73964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158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8826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158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8826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1242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600200" y="31242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34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6002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6822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7490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8158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8826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8580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80010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25908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33400" y="21336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2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0010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rot="10800000" flipH="1">
            <a:off x="533400" y="32004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10800000" flipH="1">
            <a:off x="5334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10800000" flipH="1">
            <a:off x="16002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10800000" flipH="1">
            <a:off x="1600200" y="3198811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1066800" y="4343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Total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15408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11140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l-GR" dirty="0"/>
              <a:t>ε</a:t>
            </a:r>
            <a:r>
              <a:rPr lang="en-US" dirty="0"/>
              <a:t>,1)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30672" y="378186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008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106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442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79227" y="1441757"/>
            <a:ext cx="281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3 agents, 2 resources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3048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8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8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8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8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8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8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8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8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8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8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8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8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8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8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Relaxing DPO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4601845"/>
          </a:xfrm>
        </p:spPr>
        <p:txBody>
          <a:bodyPr>
            <a:normAutofit/>
          </a:bodyPr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/>
                </a:solidFill>
              </a:rPr>
              <a:t>total fairness</a:t>
            </a:r>
            <a:r>
              <a:rPr lang="en-US" dirty="0"/>
              <a:t> desired</a:t>
            </a:r>
          </a:p>
          <a:p>
            <a:r>
              <a:rPr lang="en-US" dirty="0"/>
              <a:t>Naïve approach: Wait for all the agents to arrive and then do a static envy free and Pareto optimal allocation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Can we allocate more resources early?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Cautious Dynamic Pareto Optimality </a:t>
            </a:r>
            <a:r>
              <a:rPr lang="en-US" dirty="0"/>
              <a:t>(CDPO)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every step, allocate as much as possible while ensuring EF can be achieved in the end irrespective of the future demands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Cautious-LP: a constrained water-filling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3034" y="5081366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Cautious-LP satisfies relaxed dynamic Pareto optimality (CDPO) along with the other properties (EF, SI, SP).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3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static DRF paper has had a big effect in industry.</a:t>
            </a:r>
          </a:p>
          <a:p>
            <a:r>
              <a:rPr lang="en-US" dirty="0"/>
              <a:t>Now: Dynamic-DRF and Cautious-LP under two objectives:</a:t>
            </a:r>
          </a:p>
          <a:p>
            <a:pPr lvl="1"/>
            <a:r>
              <a:rPr lang="en-US" dirty="0"/>
              <a:t>Maximize the sum of dominant shares (utilitarian, </a:t>
            </a:r>
            <a:r>
              <a:rPr lang="en-US" dirty="0" err="1"/>
              <a:t>maxsum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Maximize the minimum dominant share (egalitarian, </a:t>
            </a:r>
            <a:r>
              <a:rPr lang="en-US" dirty="0" err="1"/>
              <a:t>maxmin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with provable lower and upper bounds</a:t>
            </a:r>
          </a:p>
          <a:p>
            <a:endParaRPr lang="en-US" dirty="0"/>
          </a:p>
          <a:p>
            <a:r>
              <a:rPr lang="en-US" dirty="0"/>
              <a:t>Data: traces of real workloads on a Google compute cell</a:t>
            </a:r>
          </a:p>
          <a:p>
            <a:pPr lvl="1"/>
            <a:r>
              <a:rPr lang="en-US" dirty="0"/>
              <a:t>7-hour period in 2011, 2 resources (CPU and RAM)</a:t>
            </a:r>
          </a:p>
          <a:p>
            <a:pPr lvl="1"/>
            <a:r>
              <a:rPr lang="en-US" dirty="0" err="1">
                <a:latin typeface="Calibri" pitchFamily="34" charset="0"/>
              </a:rPr>
              <a:t>code.google.com</a:t>
            </a:r>
            <a:r>
              <a:rPr lang="en-US" dirty="0">
                <a:latin typeface="Calibri" pitchFamily="34" charset="0"/>
              </a:rPr>
              <a:t>/p/</a:t>
            </a:r>
            <a:r>
              <a:rPr lang="en-US" dirty="0" err="1">
                <a:latin typeface="Calibri" pitchFamily="34" charset="0"/>
              </a:rPr>
              <a:t>googleclusterdata</a:t>
            </a:r>
            <a:r>
              <a:rPr lang="en-US" dirty="0">
                <a:latin typeface="Calibri" pitchFamily="34" charset="0"/>
              </a:rPr>
              <a:t>/wiki/ClusterData2011_1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823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1062" cy="1371600"/>
          </a:xfrm>
        </p:spPr>
        <p:txBody>
          <a:bodyPr/>
          <a:lstStyle/>
          <a:p>
            <a:r>
              <a:rPr lang="en-US"/>
              <a:t>Experimental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278528" y="1707934"/>
            <a:ext cx="4937760" cy="4267200"/>
            <a:chOff x="-152400" y="1707934"/>
            <a:chExt cx="4937760" cy="4267200"/>
          </a:xfrm>
        </p:grpSpPr>
        <p:pic>
          <p:nvPicPr>
            <p:cNvPr id="1031" name="Picture 7" descr="D:\Dropbox\Research\Ariel\dynamic_fairness\tex\DynFairDiv.AAMAS13\Full_version\images\100-maxsum.ep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" y="1707934"/>
              <a:ext cx="49377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14400" y="5144137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Maxsum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8072" y="1707934"/>
            <a:ext cx="5242560" cy="4259997"/>
            <a:chOff x="4053840" y="1219200"/>
            <a:chExt cx="5242560" cy="4259997"/>
          </a:xfrm>
        </p:grpSpPr>
        <p:pic>
          <p:nvPicPr>
            <p:cNvPr id="1032" name="Picture 8" descr="D:\Dropbox\Research\Ariel\dynamic_fairness\tex\DynFairDiv.AAMAS13\Full_version\images\100-maxmin.ep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40" y="1219200"/>
              <a:ext cx="52425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86400" y="4648200"/>
              <a:ext cx="3352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Maxmin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45191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Relaxation: allowing zero demands</a:t>
            </a:r>
          </a:p>
          <a:p>
            <a:pPr lvl="1"/>
            <a:r>
              <a:rPr lang="en-US" dirty="0"/>
              <a:t>Trivial mechanisms for SI+DPO+SP no longer work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Open question: </a:t>
            </a:r>
            <a:r>
              <a:rPr lang="en-US" dirty="0"/>
              <a:t>possibility of SI+DPO+SP in this case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Allowing agent departures and revocability of resources</a:t>
            </a:r>
          </a:p>
          <a:p>
            <a:pPr lvl="1"/>
            <a:r>
              <a:rPr lang="en-US" dirty="0"/>
              <a:t>No re-arrivals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same mechanism (water-filling) for freed resources</a:t>
            </a:r>
          </a:p>
          <a:p>
            <a:pPr lvl="1"/>
            <a:r>
              <a:rPr lang="en-US" dirty="0"/>
              <a:t>Departures with re-arrivals</a:t>
            </a:r>
          </a:p>
          <a:p>
            <a:pPr lvl="2"/>
            <a:r>
              <a:rPr lang="en-US" dirty="0"/>
              <a:t>Pareto optimality requires allocating resources freed on a departure</a:t>
            </a:r>
          </a:p>
          <a:p>
            <a:pPr lvl="2"/>
            <a:r>
              <a:rPr lang="en-US" dirty="0"/>
              <a:t>Need to revoke when the departed agent re-arrives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0619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26180" cy="1371600"/>
          </a:xfrm>
        </p:spPr>
        <p:txBody>
          <a:bodyPr/>
          <a:lstStyle/>
          <a:p>
            <a:r>
              <a:rPr lang="en-US" dirty="0"/>
              <a:t>What about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even in the static setting, an envy-free allocation may not exist (we’ll talk about this more next week):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So: change our desiderata from previous part of lecture</a:t>
            </a:r>
          </a:p>
          <a:p>
            <a:endParaRPr lang="en-US" dirty="0"/>
          </a:p>
          <a:p>
            <a:r>
              <a:rPr lang="en-US" dirty="0"/>
              <a:t>New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 dirty="0"/>
              <a:t>k</a:t>
            </a:r>
            <a:r>
              <a:rPr lang="en-US" b="0" dirty="0"/>
              <a:t> agents, each with private utility for each of </a:t>
            </a:r>
            <a:r>
              <a:rPr lang="en-US" b="0" i="1" dirty="0"/>
              <a:t>m</a:t>
            </a:r>
            <a:r>
              <a:rPr lang="en-US" b="0" dirty="0"/>
              <a:t>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Items</a:t>
            </a:r>
            <a:r>
              <a:rPr lang="en-US" b="0" dirty="0"/>
              <a:t> arrive one at a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bid “like” or “dislike” on items when they arrive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must assign items when they arrive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5416" y="1341228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Aleksandrov</a:t>
            </a:r>
            <a:r>
              <a:rPr lang="en-US" sz="1400" dirty="0"/>
              <a:t> et al. IJCAI-2015]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380" y="23353"/>
            <a:ext cx="900386" cy="900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296" y="202994"/>
            <a:ext cx="1671145" cy="107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335" y="473546"/>
            <a:ext cx="1404190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0CB8-0ECE-C94E-B482-97EBEA01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E130-BE1B-CA45-B728-18DE7CA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Please turn in a project checkup by April 29</a:t>
            </a:r>
            <a:r>
              <a:rPr lang="en-US" baseline="30000" dirty="0"/>
              <a:t>th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Very simple – can just be a paragraph or two written in your project Slack channel, or a new PDF</a:t>
            </a:r>
          </a:p>
          <a:p>
            <a:endParaRPr lang="en-US" dirty="0"/>
          </a:p>
          <a:p>
            <a:r>
              <a:rPr lang="en-US" dirty="0"/>
              <a:t>Research videos: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do make a 10-15 minute video covering a research paper, and/or your research project – something relevant in the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This can be done with your group, too!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 exams: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Counting as full %, per syllabus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3BEF-6D88-2944-AFC4-ACB551E8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52138" cy="1371600"/>
          </a:xfrm>
        </p:spPr>
        <p:txBody>
          <a:bodyPr/>
          <a:lstStyle/>
          <a:p>
            <a:r>
              <a:rPr lang="en-US" dirty="0"/>
              <a:t>The Like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14290" cy="4373563"/>
          </a:xfrm>
        </p:spPr>
        <p:txBody>
          <a:bodyPr/>
          <a:lstStyle/>
          <a:p>
            <a:r>
              <a:rPr lang="en-US" dirty="0"/>
              <a:t>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Item arrives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subset of agents bid “Like”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allocates uniformly at random amongst “Likers”</a:t>
            </a:r>
          </a:p>
          <a:p>
            <a:endParaRPr lang="en-US" b="0" dirty="0"/>
          </a:p>
          <a:p>
            <a:r>
              <a:rPr lang="en-US" dirty="0"/>
              <a:t>BALANCED-LIKE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Same as LIKE, but allocates randomly amongst “Likers” that have received the fewest overall number of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Guarantees agent receives at least 1 item per every </a:t>
            </a:r>
            <a:r>
              <a:rPr lang="en-US" b="0" i="1" dirty="0"/>
              <a:t>k</a:t>
            </a:r>
            <a:r>
              <a:rPr lang="en-US" b="0" dirty="0"/>
              <a:t> she Likes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815" y="1101548"/>
            <a:ext cx="1844675" cy="1579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1669" y="3570049"/>
            <a:ext cx="30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properties ?????????</a:t>
            </a:r>
          </a:p>
        </p:txBody>
      </p:sp>
    </p:spTree>
    <p:extLst>
      <p:ext uri="{BB962C8B-B14F-4D97-AF65-F5344CB8AC3E}">
        <p14:creationId xmlns:p14="http://schemas.microsoft.com/office/powerpoint/2010/main" val="13191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LIKE Mechanism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Yes, always Like if utility is nonzero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45850" y="2665687"/>
            <a:ext cx="8556825" cy="1384995"/>
            <a:chOff x="164494" y="4675475"/>
            <a:chExt cx="8556825" cy="1384995"/>
          </a:xfrm>
        </p:grpSpPr>
        <p:sp>
          <p:nvSpPr>
            <p:cNvPr id="13" name="Rounded Rectangle 12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LIKE is strategy proof for general utility functions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8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BALANCED-LIKE Mechanism  ?????????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5850" y="2159866"/>
            <a:ext cx="8556825" cy="1384995"/>
            <a:chOff x="164494" y="4675475"/>
            <a:chExt cx="8556825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not SP, even for 0/1 utilities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13388"/>
              </p:ext>
            </p:extLst>
          </p:nvPr>
        </p:nvGraphicFramePr>
        <p:xfrm>
          <a:off x="145850" y="4391216"/>
          <a:ext cx="3038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1442" y="4014035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private utilities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9586" y="3635298"/>
            <a:ext cx="5108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EV of truthful A1 vs. truthful A2 and A3 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0.5: a </a:t>
            </a:r>
            <a:r>
              <a:rPr lang="en-US" dirty="0">
                <a:sym typeface="Wingdings"/>
              </a:rPr>
              <a:t> not b  not c, 0.5*1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0.5: not a  </a:t>
            </a:r>
            <a:r>
              <a:rPr lang="is-IS" dirty="0">
                <a:sym typeface="Wingdings"/>
              </a:rPr>
              <a:t>…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not b  c = 0.5*0.5*1 = 1/4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b  0.5 c = 0.5*0.5*(1 + 0.5*1) = 3/8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EV = </a:t>
            </a:r>
            <a:r>
              <a:rPr lang="en-US" dirty="0">
                <a:sym typeface="Wingdings"/>
              </a:rPr>
              <a:t>1/2 </a:t>
            </a:r>
            <a:r>
              <a:rPr lang="is-IS" dirty="0">
                <a:sym typeface="Wingdings"/>
              </a:rPr>
              <a:t>+ </a:t>
            </a:r>
            <a:r>
              <a:rPr lang="en-US" dirty="0">
                <a:sym typeface="Wingdings"/>
              </a:rPr>
              <a:t>1/4</a:t>
            </a:r>
            <a:r>
              <a:rPr lang="is-IS" dirty="0">
                <a:sym typeface="Wingdings"/>
              </a:rPr>
              <a:t> + 3/8 = 9/8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1442" y="5879391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Arrivals: a </a:t>
            </a:r>
            <a:r>
              <a:rPr lang="en-US" dirty="0">
                <a:sym typeface="Wingdings"/>
              </a:rPr>
              <a:t> b  c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89585" y="5389624"/>
            <a:ext cx="510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/>
              </a:rPr>
              <a:t>Manipulation: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Don’t bid on item a  Agent 2 gets 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b  0.5: get b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c  have b?  0.5: get c; not b?  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EV = 1/2 + 1/2 + 1/4 </a:t>
            </a:r>
            <a:r>
              <a:rPr lang="en-US">
                <a:sym typeface="Wingdings"/>
              </a:rPr>
              <a:t>= 5/4 </a:t>
            </a:r>
            <a:r>
              <a:rPr lang="en-US" dirty="0">
                <a:sym typeface="Wingdings"/>
              </a:rPr>
              <a:t>&gt; 9/8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 build="p"/>
      <p:bldP spid="12" grpId="0"/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315" y="4909747"/>
            <a:ext cx="3037599" cy="1948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68814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5850" y="1702662"/>
            <a:ext cx="8556825" cy="1384995"/>
            <a:chOff x="164494" y="4675475"/>
            <a:chExt cx="8556825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SP with 2 agents and 0/1 utilities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5850" y="3266001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</a:t>
              </a:r>
              <a:r>
                <a:rPr lang="en-US" sz="2000" dirty="0">
                  <a:solidFill>
                    <a:schemeClr val="bg1"/>
                  </a:solidFill>
                </a:rPr>
                <a:t>not </a:t>
              </a:r>
              <a:r>
                <a:rPr lang="en-US" sz="2000" dirty="0"/>
                <a:t>SP with 2 agents and general utilities (even for the case of only 2 items)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17185" y="4829342"/>
            <a:ext cx="394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(See the paper.)</a:t>
            </a:r>
          </a:p>
        </p:txBody>
      </p:sp>
    </p:spTree>
    <p:extLst>
      <p:ext uri="{BB962C8B-B14F-4D97-AF65-F5344CB8AC3E}">
        <p14:creationId xmlns:p14="http://schemas.microsoft.com/office/powerpoint/2010/main" val="161045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system can be gamed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do social welfare?  Fairness?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Authors were motivated by working with Food Bank Australia, where unsophisticated dispatchers bid on food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 case to be made to care about both objectives!</a:t>
            </a:r>
          </a:p>
          <a:p>
            <a:r>
              <a:rPr lang="en-US" dirty="0"/>
              <a:t>In general, bidding strategically is quite bad for social welfare: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Compare sincere behavior against set of Nash profiles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878" y="152718"/>
            <a:ext cx="1745593" cy="1745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4485" y="4802646"/>
            <a:ext cx="8521127" cy="1732827"/>
            <a:chOff x="200192" y="4839518"/>
            <a:chExt cx="8521127" cy="1451891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39518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There are instances with 0/1 utilities and </a:t>
              </a:r>
              <a:r>
                <a:rPr lang="en-US" sz="2000" i="1" dirty="0"/>
                <a:t>k</a:t>
              </a:r>
              <a:r>
                <a:rPr lang="en-US" sz="2000" dirty="0"/>
                <a:t> agents where:</a:t>
              </a:r>
            </a:p>
            <a:p>
              <a:pPr algn="ctr"/>
              <a:r>
                <a:rPr lang="en-US" sz="2000" dirty="0"/>
                <a:t>the {egalitarian, utilitarian} welfare with sincere play under </a:t>
              </a:r>
            </a:p>
            <a:p>
              <a:pPr algn="ctr"/>
              <a:r>
                <a:rPr lang="en-US" sz="2000" dirty="0"/>
                <a:t>{LIKE, BALANCED-LIKE} </a:t>
              </a:r>
              <a:r>
                <a:rPr lang="is-IS" sz="2000" dirty="0"/>
                <a:t>…</a:t>
              </a:r>
              <a:endParaRPr lang="en-US" sz="2000" dirty="0"/>
            </a:p>
            <a:p>
              <a:pPr algn="ctr"/>
              <a:r>
                <a:rPr lang="is-IS" sz="2000" dirty="0"/>
                <a:t>… </a:t>
              </a:r>
              <a:r>
                <a:rPr lang="en-US" sz="2000" dirty="0"/>
                <a:t>is </a:t>
              </a:r>
              <a:r>
                <a:rPr lang="en-US" sz="2000" i="1" dirty="0"/>
                <a:t>k</a:t>
              </a:r>
              <a:r>
                <a:rPr lang="en-US" sz="2000" dirty="0"/>
                <a:t> times the corresponding welfare under a Nash profile.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192" y="4906414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freeness: over all possible outcomes, do I </a:t>
            </a:r>
            <a:r>
              <a:rPr lang="en-US" dirty="0">
                <a:solidFill>
                  <a:srgbClr val="00B050"/>
                </a:solidFill>
              </a:rPr>
              <a:t>expect</a:t>
            </a:r>
            <a:r>
              <a:rPr lang="en-US" dirty="0"/>
              <a:t> to be envious?</a:t>
            </a:r>
          </a:p>
          <a:p>
            <a:r>
              <a:rPr lang="en-US" dirty="0">
                <a:solidFill>
                  <a:schemeClr val="tx2"/>
                </a:solidFill>
              </a:rPr>
              <a:t>Ex-post</a:t>
            </a:r>
            <a:r>
              <a:rPr lang="en-US" dirty="0"/>
              <a:t> envy freeness: </a:t>
            </a:r>
            <a:r>
              <a:rPr lang="en-US" dirty="0">
                <a:solidFill>
                  <a:schemeClr val="tx2"/>
                </a:solidFill>
              </a:rPr>
              <a:t>after</a:t>
            </a:r>
            <a:r>
              <a:rPr lang="en-US" dirty="0"/>
              <a:t> items are allocated, am I envious?</a:t>
            </a:r>
          </a:p>
          <a:p>
            <a:endParaRPr lang="en-US" dirty="0"/>
          </a:p>
          <a:p>
            <a:r>
              <a:rPr lang="en-US" dirty="0"/>
              <a:t>Is LIKE ex-ante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Yes.</a:t>
            </a:r>
            <a:r>
              <a:rPr lang="en-US" dirty="0"/>
              <a:t>  Each item’s allocation is independent of past allocations.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Assume first </a:t>
            </a:r>
            <a:r>
              <a:rPr lang="en-US" i="1" dirty="0"/>
              <a:t>m</a:t>
            </a:r>
            <a:r>
              <a:rPr lang="en-US" dirty="0"/>
              <a:t>-1 allocations are EF.  Item </a:t>
            </a:r>
            <a:r>
              <a:rPr lang="en-US" i="1" dirty="0"/>
              <a:t>m</a:t>
            </a:r>
            <a:r>
              <a:rPr lang="en-US" dirty="0"/>
              <a:t> arrives.  Each of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agents with utility 1 receives item in 1/</a:t>
            </a:r>
            <a:r>
              <a:rPr lang="en-US" i="1" dirty="0"/>
              <a:t>j</a:t>
            </a:r>
            <a:r>
              <a:rPr lang="en-US" dirty="0"/>
              <a:t> of possible worlds.  Still EF.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LIKE ex-post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No.</a:t>
            </a:r>
            <a:r>
              <a:rPr lang="en-US" dirty="0"/>
              <a:t>  2 agents, utility 1 for all </a:t>
            </a:r>
            <a:r>
              <a:rPr lang="en-US" i="1" dirty="0"/>
              <a:t>m</a:t>
            </a:r>
            <a:r>
              <a:rPr lang="en-US" dirty="0"/>
              <a:t> items.  Agent 1 gets lucky and receives all </a:t>
            </a:r>
            <a:r>
              <a:rPr lang="en-US" i="1" dirty="0"/>
              <a:t>m</a:t>
            </a:r>
            <a:r>
              <a:rPr lang="en-US" dirty="0"/>
              <a:t> items (P = ½^m &gt; 0); </a:t>
            </a:r>
            <a:r>
              <a:rPr lang="en-US" dirty="0">
                <a:solidFill>
                  <a:schemeClr val="tx2"/>
                </a:solidFill>
              </a:rPr>
              <a:t>unbounded</a:t>
            </a:r>
            <a:r>
              <a:rPr lang="en-US" dirty="0"/>
              <a:t> envy!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similar arguments, paper shows that BALANCED-LIKE under 0/1 utilities 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Bounded</a:t>
            </a:r>
            <a:r>
              <a:rPr lang="en-US" dirty="0">
                <a:solidFill>
                  <a:schemeClr val="tx2"/>
                </a:solidFill>
              </a:rPr>
              <a:t> ex-post </a:t>
            </a:r>
            <a:r>
              <a:rPr lang="en-US" dirty="0"/>
              <a:t>envy free (with at most 1 unit of envy)</a:t>
            </a:r>
          </a:p>
          <a:p>
            <a:endParaRPr lang="en-US" dirty="0"/>
          </a:p>
          <a:p>
            <a:r>
              <a:rPr lang="en-US" dirty="0"/>
              <a:t>Quick summary: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Effect of strategic behavior can be very bad for efficiency!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Under sincere play, mechanisms seem pretty fair </a:t>
            </a:r>
            <a:r>
              <a:rPr lang="is-IS" dirty="0"/>
              <a:t>…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u</a:t>
            </a:r>
            <a:r>
              <a:rPr lang="is-IS" dirty="0"/>
              <a:t>nder unit preferences for items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41857" y="5173716"/>
            <a:ext cx="3094191" cy="1447801"/>
            <a:chOff x="5341857" y="5173716"/>
            <a:chExt cx="3094191" cy="14478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1857" y="5173716"/>
              <a:ext cx="1356107" cy="14478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47637" y="5636006"/>
              <a:ext cx="433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≠</a:t>
              </a:r>
              <a:endParaRPr lang="en-US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1545" y="5373298"/>
              <a:ext cx="1254503" cy="104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3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Motivated by a food bank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Participants may be altruistic, social-welfare-minded, and relatively unsophisticated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sincere behavior?</a:t>
            </a:r>
            <a:endParaRPr lang="en-US" b="0" dirty="0">
              <a:solidFill>
                <a:schemeClr val="tx2"/>
              </a:solidFill>
            </a:endParaRPr>
          </a:p>
          <a:p>
            <a:r>
              <a:rPr lang="en-US" dirty="0"/>
              <a:t>Bundle items so participants value then roughly equally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Equivalent to 0/1 utilities</a:t>
            </a:r>
            <a:r>
              <a:rPr lang="en-US" b="0" dirty="0"/>
              <a:t>, can leverage fairness properties</a:t>
            </a:r>
          </a:p>
          <a:p>
            <a:r>
              <a:rPr lang="en-US" dirty="0"/>
              <a:t>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Bidders still have self interest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takes time (and produce spoils quickly)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may not always be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1139"/>
            <a:ext cx="8989454" cy="131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Combinatorial Assignment Problems &amp; Course Match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John </a:t>
            </a:r>
            <a:r>
              <a:rPr lang="en-US" err="1"/>
              <a:t>Kubiatowicz</a:t>
            </a:r>
            <a:r>
              <a:rPr lang="en-US"/>
              <a:t> (JK)</a:t>
            </a:r>
          </a:p>
        </p:txBody>
      </p:sp>
    </p:spTree>
    <p:extLst>
      <p:ext uri="{BB962C8B-B14F-4D97-AF65-F5344CB8AC3E}">
        <p14:creationId xmlns:p14="http://schemas.microsoft.com/office/powerpoint/2010/main" val="369849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/>
              <a:t>Recall: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resource</a:t>
            </a:r>
            <a:r>
              <a:rPr lang="en-US" dirty="0"/>
              <a:t>: resource the agent has the biggest share of out of all resources available: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16 CPUs, 10 GB available, user allocated 4 CPUs, 8 GB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Dominant resource is GB, because 4/16 CPU &lt; 8/10 GB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share</a:t>
            </a:r>
            <a:r>
              <a:rPr lang="en-US" dirty="0"/>
              <a:t>: fraction of dominant resource allocated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Above, dominant share is 8/10 = 80%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DRF</a:t>
            </a:r>
            <a:r>
              <a:rPr lang="en-US" dirty="0"/>
              <a:t>: application of max-min fairness to dominant shares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Equalize the dominant share amongst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21792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90090"/>
          </a:xfrm>
        </p:spPr>
        <p:txBody>
          <a:bodyPr>
            <a:normAutofit/>
          </a:bodyPr>
          <a:lstStyle/>
          <a:p>
            <a:r>
              <a:rPr lang="en-US" dirty="0"/>
              <a:t>Like most lectures in 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m</a:t>
            </a:r>
            <a:r>
              <a:rPr lang="en-US" dirty="0"/>
              <a:t> items (initially divisible, later indivisible)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k</a:t>
            </a:r>
            <a:r>
              <a:rPr lang="en-US" dirty="0"/>
              <a:t> agents with private values for bundles of items</a:t>
            </a:r>
          </a:p>
          <a:p>
            <a:r>
              <a:rPr lang="en-US" dirty="0">
                <a:solidFill>
                  <a:schemeClr val="tx2"/>
                </a:solidFill>
              </a:rPr>
              <a:t>Either the agents, the items, or both arrive over time.</a:t>
            </a:r>
          </a:p>
          <a:p>
            <a:endParaRPr lang="en-US" dirty="0"/>
          </a:p>
          <a:p>
            <a:r>
              <a:rPr lang="en-US" dirty="0"/>
              <a:t>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fair allocation of multiple </a:t>
            </a:r>
            <a:r>
              <a:rPr lang="en-US" dirty="0">
                <a:solidFill>
                  <a:schemeClr val="tx2"/>
                </a:solidFill>
              </a:rPr>
              <a:t>divisible resources</a:t>
            </a:r>
            <a:r>
              <a:rPr lang="en-US" dirty="0"/>
              <a:t> in a dynamic setting </a:t>
            </a:r>
            <a:r>
              <a:rPr lang="en-US" sz="1400" b="0" dirty="0"/>
              <a:t>[</a:t>
            </a:r>
            <a:r>
              <a:rPr lang="en-US" sz="1400" b="0" dirty="0" err="1"/>
              <a:t>Kash</a:t>
            </a:r>
            <a:r>
              <a:rPr lang="en-US" sz="1400" b="0" dirty="0"/>
              <a:t> </a:t>
            </a:r>
            <a:r>
              <a:rPr lang="en-US" sz="1400" b="0" dirty="0" err="1"/>
              <a:t>Procaccia</a:t>
            </a:r>
            <a:r>
              <a:rPr lang="en-US" sz="1400" b="0" dirty="0"/>
              <a:t> Shah JAIR-2014]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Move to fair dynamic allocation of </a:t>
            </a:r>
            <a:r>
              <a:rPr lang="en-US" dirty="0">
                <a:solidFill>
                  <a:schemeClr val="tx2"/>
                </a:solidFill>
              </a:rPr>
              <a:t>indivisible items </a:t>
            </a:r>
            <a:r>
              <a:rPr lang="en-US" dirty="0"/>
              <a:t>via a restricted bidding language</a:t>
            </a:r>
            <a:r>
              <a:rPr lang="en-US" sz="1400" b="0" dirty="0"/>
              <a:t> [</a:t>
            </a:r>
            <a:r>
              <a:rPr lang="en-US" sz="1400" b="0" dirty="0" err="1"/>
              <a:t>Aleksandrov</a:t>
            </a:r>
            <a:r>
              <a:rPr lang="en-US" sz="1400" b="0" dirty="0"/>
              <a:t> et al. IJCAI-2015]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2C89E-B9C6-5A42-967A-FD9B35BDD960}"/>
              </a:ext>
            </a:extLst>
          </p:cNvPr>
          <p:cNvSpPr txBox="1"/>
          <p:nvPr/>
        </p:nvSpPr>
        <p:spPr>
          <a:xfrm>
            <a:off x="-1" y="6452315"/>
            <a:ext cx="51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</a:t>
            </a:r>
            <a:r>
              <a:rPr lang="en-US" dirty="0" err="1"/>
              <a:t>Nisarg</a:t>
            </a:r>
            <a:r>
              <a:rPr lang="en-US" dirty="0"/>
              <a:t> Shah (NS), Nick </a:t>
            </a:r>
            <a:r>
              <a:rPr lang="en-US" dirty="0" err="1"/>
              <a:t>Mattei</a:t>
            </a:r>
            <a:r>
              <a:rPr lang="en-US" dirty="0"/>
              <a:t> (NM)</a:t>
            </a:r>
          </a:p>
        </p:txBody>
      </p:sp>
    </p:spTree>
    <p:extLst>
      <p:ext uri="{BB962C8B-B14F-4D97-AF65-F5344CB8AC3E}">
        <p14:creationId xmlns:p14="http://schemas.microsoft.com/office/powerpoint/2010/main" val="1202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Dominant Resource Fairness = equalize largest shares 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                                                    (a.k.a. dominant shares)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36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Alternative: Make a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Competitive Equilibrium from Equal Incomes </a:t>
            </a:r>
            <a:r>
              <a:rPr lang="en-US"/>
              <a:t>(CEEI):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Agents report their preferences over sets of items 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Give agents an equal budget of funny money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Computer finds prices that clear the market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That is, prices such that when each agent chooses its most favored set that it can afford, the market clears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Assign all resources to agents based on their demands and these computed prices</a:t>
            </a:r>
          </a:p>
          <a:p>
            <a:pPr marL="342900" indent="-342900">
              <a:buFont typeface="Arial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CEEI Example: Divisible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Supply: {1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, 1 </a:t>
            </a:r>
            <a:r>
              <a:rPr lang="en-US">
                <a:solidFill>
                  <a:srgbClr val="00B050"/>
                </a:solidFill>
              </a:rPr>
              <a:t>doughnut</a:t>
            </a:r>
            <a:r>
              <a:rPr lang="en-US"/>
              <a:t>} </a:t>
            </a:r>
          </a:p>
          <a:p>
            <a:r>
              <a:rPr lang="en-US"/>
              <a:t>Two agents, both with $1 (funny money), capacity of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A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1/2,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B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1/4,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endParaRPr lang="en-US">
              <a:solidFill>
                <a:srgbClr val="00B050"/>
              </a:solidFill>
            </a:endParaRPr>
          </a:p>
          <a:p>
            <a:r>
              <a:rPr lang="en-US"/>
              <a:t>Market clearing prices: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$2/5,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$8/5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A</a:t>
            </a:r>
            <a:r>
              <a:rPr lang="en-US" b="0"/>
              <a:t> wants to max	1/2c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B</a:t>
            </a:r>
            <a:r>
              <a:rPr lang="en-US" b="0"/>
              <a:t> wants to max	1/4c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8192" y="42395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??????????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43500" y="4552950"/>
            <a:ext cx="3836987" cy="723899"/>
            <a:chOff x="5143500" y="4552950"/>
            <a:chExt cx="3836987" cy="723899"/>
          </a:xfrm>
        </p:grpSpPr>
        <p:sp>
          <p:nvSpPr>
            <p:cNvPr id="7" name="Right Arrow 6"/>
            <p:cNvSpPr/>
            <p:nvPr/>
          </p:nvSpPr>
          <p:spPr>
            <a:xfrm>
              <a:off x="5143500" y="455295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75337" y="4723010"/>
              <a:ext cx="310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43500" y="5522120"/>
            <a:ext cx="3836987" cy="1093390"/>
            <a:chOff x="5143500" y="5522120"/>
            <a:chExt cx="3836987" cy="1093390"/>
          </a:xfrm>
        </p:grpSpPr>
        <p:sp>
          <p:nvSpPr>
            <p:cNvPr id="9" name="Right Arrow 8"/>
            <p:cNvSpPr/>
            <p:nvPr/>
          </p:nvSpPr>
          <p:spPr>
            <a:xfrm>
              <a:off x="5143500" y="552212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75337" y="5692180"/>
              <a:ext cx="31051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  <a:br>
                <a:rPr lang="en-US"/>
              </a:br>
              <a:r>
                <a:rPr lang="en-US"/>
                <a:t>(and many others – clearinghouse chooses!)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6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/>
              <a:t>Envy-free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  </a:t>
            </a:r>
            <a:r>
              <a:rPr lang="en-US"/>
              <a:t>Given the prices, you bought the best bundle you could afford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If you envy somebody else’s bundle, you could’ve purchased it!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Pareto-efficient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</a:t>
            </a:r>
            <a:r>
              <a:rPr lang="en-US"/>
              <a:t>  Market is cleared </a:t>
            </a:r>
            <a:r>
              <a:rPr lang="en-US">
                <a:sym typeface="Wingdings"/>
              </a:rPr>
              <a:t> taking a Pareto step involves taking a resource from one agent and giving it to somebody new </a:t>
            </a:r>
            <a:r>
              <a:rPr lang="is-IS">
                <a:sym typeface="Wingdings"/>
              </a:rPr>
              <a:t>… but this lowers their utility by above</a:t>
            </a:r>
            <a:endParaRPr lang="en-US"/>
          </a:p>
          <a:p>
            <a:pPr marL="342900" indent="-342900">
              <a:buFont typeface="Arial" charset="0"/>
              <a:buChar char="•"/>
            </a:pPr>
            <a:r>
              <a:rPr lang="en-US"/>
              <a:t>Strategy proof    </a:t>
            </a:r>
            <a:r>
              <a:rPr lang="en-US" b="0"/>
              <a:t>????????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2"/>
                </a:solidFill>
              </a:rPr>
              <a:t>No!</a:t>
            </a:r>
            <a:r>
              <a:rPr lang="en-US"/>
              <a:t>  Intuition: CEEI clears the market </a:t>
            </a:r>
            <a:r>
              <a:rPr lang="en-US">
                <a:sym typeface="Wingdings"/>
              </a:rPr>
              <a:t> can game the system by requesting more underutilized resources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/>
              <a:t>DRF </a:t>
            </a:r>
            <a:r>
              <a:rPr lang="en-US" err="1"/>
              <a:t>vs</a:t>
            </a:r>
            <a:r>
              <a:rPr lang="en-US"/>
              <a:t> 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A1: &lt;1 CPU, 4 GB&gt;  A2: &lt;3 CPU, 1 GB&gt;</a:t>
            </a:r>
          </a:p>
          <a:p>
            <a:pPr lvl="1"/>
            <a:r>
              <a:rPr lang="en-US" sz="2000" b="0"/>
              <a:t>DRF more fair, CEEI better utilization</a:t>
            </a:r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1600" b="0"/>
          </a:p>
          <a:p>
            <a:r>
              <a:rPr lang="en-US" sz="2400" b="0"/>
              <a:t>A1: &lt;1 CPU, 4 GB&gt;  A2: &lt;3 CPU, </a:t>
            </a:r>
            <a:r>
              <a:rPr lang="en-US" sz="2400" b="0">
                <a:solidFill>
                  <a:srgbClr val="FF0000"/>
                </a:solidFill>
              </a:rPr>
              <a:t>2 GB</a:t>
            </a:r>
            <a:r>
              <a:rPr lang="en-US" sz="2400" b="0"/>
              <a:t>&gt;</a:t>
            </a:r>
          </a:p>
          <a:p>
            <a:pPr lvl="1"/>
            <a:r>
              <a:rPr lang="en-US" sz="2000" b="0"/>
              <a:t>A2 increased her share of both CPU and memory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152400" y="1951178"/>
            <a:ext cx="4818942" cy="3184383"/>
            <a:chOff x="152400" y="2255978"/>
            <a:chExt cx="4818942" cy="3184383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 flipV="1">
              <a:off x="594263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 flipV="1">
              <a:off x="2583411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" name="Rectangle 24"/>
            <p:cNvSpPr>
              <a:spLocks noChangeArrowheads="1"/>
            </p:cNvSpPr>
            <p:nvPr/>
          </p:nvSpPr>
          <p:spPr bwMode="auto">
            <a:xfrm>
              <a:off x="2653294" y="3959806"/>
              <a:ext cx="658477" cy="10531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" name="Rectangle 28"/>
            <p:cNvSpPr>
              <a:spLocks noChangeArrowheads="1"/>
            </p:cNvSpPr>
            <p:nvPr/>
          </p:nvSpPr>
          <p:spPr bwMode="auto">
            <a:xfrm>
              <a:off x="3374783" y="3046266"/>
              <a:ext cx="658477" cy="18074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" name="Rectangle 29"/>
            <p:cNvSpPr>
              <a:spLocks noChangeArrowheads="1"/>
            </p:cNvSpPr>
            <p:nvPr/>
          </p:nvSpPr>
          <p:spPr bwMode="auto">
            <a:xfrm>
              <a:off x="2653294" y="3043978"/>
              <a:ext cx="658477" cy="9164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7" name="Rectangle 41"/>
            <p:cNvSpPr>
              <a:spLocks noChangeArrowheads="1"/>
            </p:cNvSpPr>
            <p:nvPr/>
          </p:nvSpPr>
          <p:spPr bwMode="auto">
            <a:xfrm>
              <a:off x="3374783" y="4852680"/>
              <a:ext cx="658477" cy="160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662854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382590" y="4776319"/>
              <a:ext cx="664100" cy="2152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382000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662854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191000" y="3711784"/>
              <a:ext cx="144614" cy="19662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666283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4191075" y="4019436"/>
              <a:ext cx="144614" cy="196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404280" y="3972564"/>
              <a:ext cx="5670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2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4402913" y="3658055"/>
              <a:ext cx="49222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1</a:t>
              </a: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H="1" flipV="1">
              <a:off x="594263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152400" y="2917085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594263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52400" y="3904800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265024" y="4871937"/>
              <a:ext cx="30180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66285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V="1">
              <a:off x="2040893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 flipV="1">
              <a:off x="135219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655432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H="1" flipV="1">
              <a:off x="2583411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1964859" y="2902795"/>
              <a:ext cx="59111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133600" y="3904800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2133600" y="4892515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V="1">
              <a:off x="265329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V="1">
              <a:off x="403753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3341345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45163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Resource Fairness</a:t>
              </a:r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2371306" y="2256564"/>
              <a:ext cx="19050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H="1" flipV="1">
              <a:off x="2583411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6200000" flipH="1">
              <a:off x="195842" y="4334144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07352" y="4144747"/>
              <a:ext cx="591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rot="16200000" flipH="1">
              <a:off x="942178" y="3676116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524000" y="3520055"/>
              <a:ext cx="633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rot="16200000" flipH="1">
              <a:off x="2303803" y="4483693"/>
              <a:ext cx="1034041" cy="284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794686" y="4298357"/>
              <a:ext cx="806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55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rot="16200000" flipH="1">
              <a:off x="2662724" y="3945310"/>
              <a:ext cx="1771832" cy="1139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3508211" y="3776246"/>
              <a:ext cx="697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91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4767382" y="1943555"/>
            <a:ext cx="4224218" cy="3192006"/>
            <a:chOff x="4767382" y="2248355"/>
            <a:chExt cx="4224218" cy="3192006"/>
          </a:xfrm>
        </p:grpSpPr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5291345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7" name="Line 30"/>
            <p:cNvSpPr>
              <a:spLocks noChangeShapeType="1"/>
            </p:cNvSpPr>
            <p:nvPr/>
          </p:nvSpPr>
          <p:spPr bwMode="auto">
            <a:xfrm flipH="1" flipV="1">
              <a:off x="7280493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7350376" y="3841411"/>
              <a:ext cx="658477" cy="11745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8071865" y="3052703"/>
              <a:ext cx="658477" cy="1581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>
              <a:off x="7350376" y="3043978"/>
              <a:ext cx="658477" cy="794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8071865" y="4634368"/>
              <a:ext cx="658477" cy="3762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4" name="Text Box 25"/>
            <p:cNvSpPr txBox="1">
              <a:spLocks noChangeArrowheads="1"/>
            </p:cNvSpPr>
            <p:nvPr/>
          </p:nvSpPr>
          <p:spPr bwMode="auto">
            <a:xfrm>
              <a:off x="7352514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 flipH="1" flipV="1">
              <a:off x="7280493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6" name="Text Box 27"/>
            <p:cNvSpPr txBox="1">
              <a:spLocks noChangeArrowheads="1"/>
            </p:cNvSpPr>
            <p:nvPr/>
          </p:nvSpPr>
          <p:spPr bwMode="auto">
            <a:xfrm>
              <a:off x="6735931" y="2902795"/>
              <a:ext cx="51712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58" name="Text Box 32"/>
            <p:cNvSpPr txBox="1">
              <a:spLocks noChangeArrowheads="1"/>
            </p:cNvSpPr>
            <p:nvPr/>
          </p:nvSpPr>
          <p:spPr bwMode="auto">
            <a:xfrm>
              <a:off x="6858000" y="3904800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59" name="Text Box 33"/>
            <p:cNvSpPr txBox="1">
              <a:spLocks noChangeArrowheads="1"/>
            </p:cNvSpPr>
            <p:nvPr/>
          </p:nvSpPr>
          <p:spPr bwMode="auto">
            <a:xfrm>
              <a:off x="6858000" y="4892515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60" name="Line 34"/>
            <p:cNvSpPr>
              <a:spLocks noChangeShapeType="1"/>
            </p:cNvSpPr>
            <p:nvPr/>
          </p:nvSpPr>
          <p:spPr bwMode="auto">
            <a:xfrm flipV="1">
              <a:off x="735037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3" name="Line 37"/>
            <p:cNvSpPr>
              <a:spLocks noChangeShapeType="1"/>
            </p:cNvSpPr>
            <p:nvPr/>
          </p:nvSpPr>
          <p:spPr bwMode="auto">
            <a:xfrm flipV="1">
              <a:off x="8734617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4" name="Line 38"/>
            <p:cNvSpPr>
              <a:spLocks noChangeShapeType="1"/>
            </p:cNvSpPr>
            <p:nvPr/>
          </p:nvSpPr>
          <p:spPr bwMode="auto">
            <a:xfrm flipV="1">
              <a:off x="803842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5359936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6079672" y="4561568"/>
              <a:ext cx="664100" cy="430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7" name="Rectangle 4"/>
            <p:cNvSpPr>
              <a:spLocks noChangeArrowheads="1"/>
            </p:cNvSpPr>
            <p:nvPr/>
          </p:nvSpPr>
          <p:spPr bwMode="auto">
            <a:xfrm>
              <a:off x="6079082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8" name="Rectangle 5"/>
            <p:cNvSpPr>
              <a:spLocks noChangeArrowheads="1"/>
            </p:cNvSpPr>
            <p:nvPr/>
          </p:nvSpPr>
          <p:spPr bwMode="auto">
            <a:xfrm>
              <a:off x="5359936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5363365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 flipH="1" flipV="1">
              <a:off x="5291345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4767382" y="2917085"/>
              <a:ext cx="4965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 flipH="1" flipV="1">
              <a:off x="5291345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4876800" y="3904800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4876800" y="4871937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 flipV="1">
              <a:off x="535993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9" name="Line 20"/>
            <p:cNvSpPr>
              <a:spLocks noChangeShapeType="1"/>
            </p:cNvSpPr>
            <p:nvPr/>
          </p:nvSpPr>
          <p:spPr bwMode="auto">
            <a:xfrm flipV="1">
              <a:off x="673797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0" name="Line 21"/>
            <p:cNvSpPr>
              <a:spLocks noChangeShapeType="1"/>
            </p:cNvSpPr>
            <p:nvPr/>
          </p:nvSpPr>
          <p:spPr bwMode="auto">
            <a:xfrm flipV="1">
              <a:off x="6049279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1" name="Text Box 39"/>
            <p:cNvSpPr txBox="1">
              <a:spLocks noChangeArrowheads="1"/>
            </p:cNvSpPr>
            <p:nvPr/>
          </p:nvSpPr>
          <p:spPr bwMode="auto">
            <a:xfrm>
              <a:off x="5442245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 Resource Fairness</a:t>
              </a:r>
            </a:p>
          </p:txBody>
        </p:sp>
        <p:sp>
          <p:nvSpPr>
            <p:cNvPr id="82" name="Text Box 40"/>
            <p:cNvSpPr txBox="1">
              <a:spLocks noChangeArrowheads="1"/>
            </p:cNvSpPr>
            <p:nvPr/>
          </p:nvSpPr>
          <p:spPr bwMode="auto">
            <a:xfrm>
              <a:off x="7229475" y="2248355"/>
              <a:ext cx="17621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83" name="Line 31"/>
            <p:cNvSpPr>
              <a:spLocks noChangeShapeType="1"/>
            </p:cNvSpPr>
            <p:nvPr/>
          </p:nvSpPr>
          <p:spPr bwMode="auto">
            <a:xfrm flipH="1" flipV="1">
              <a:off x="7280493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rot="16200000" flipH="1">
              <a:off x="4844042" y="4328446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480898" y="4114335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rot="16200000" flipH="1">
              <a:off x="5590378" y="3670418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6212512" y="3514357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rot="16200000" flipH="1">
              <a:off x="6912303" y="4425475"/>
              <a:ext cx="1139268" cy="26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487214" y="4255911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60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rot="16200000" flipH="1">
              <a:off x="7428882" y="3834473"/>
              <a:ext cx="1559778" cy="9617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8206471" y="3726542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80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764972" y="3810000"/>
            <a:ext cx="5312228" cy="653142"/>
            <a:chOff x="2764972" y="4114800"/>
            <a:chExt cx="5312228" cy="653142"/>
          </a:xfrm>
        </p:grpSpPr>
        <p:sp>
          <p:nvSpPr>
            <p:cNvPr id="121" name="Oval 120"/>
            <p:cNvSpPr/>
            <p:nvPr/>
          </p:nvSpPr>
          <p:spPr>
            <a:xfrm>
              <a:off x="2764972" y="41583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7467600" y="41148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4" name="Straight Connector 123"/>
            <p:cNvCxnSpPr/>
            <p:nvPr/>
          </p:nvCxnSpPr>
          <p:spPr>
            <a:xfrm rot="10800000" flipV="1">
              <a:off x="3385458" y="44522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783772" y="3657600"/>
            <a:ext cx="5312228" cy="653142"/>
            <a:chOff x="783772" y="3962400"/>
            <a:chExt cx="5312228" cy="653142"/>
          </a:xfrm>
        </p:grpSpPr>
        <p:sp>
          <p:nvSpPr>
            <p:cNvPr id="126" name="Oval 125"/>
            <p:cNvSpPr/>
            <p:nvPr/>
          </p:nvSpPr>
          <p:spPr>
            <a:xfrm>
              <a:off x="783772" y="40059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86400" y="39624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8" name="Straight Connector 127"/>
            <p:cNvCxnSpPr/>
            <p:nvPr/>
          </p:nvCxnSpPr>
          <p:spPr>
            <a:xfrm rot="10800000" flipV="1">
              <a:off x="1404258" y="42998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0" y="6473653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JK</a:t>
            </a:r>
          </a:p>
        </p:txBody>
      </p:sp>
    </p:spTree>
    <p:extLst>
      <p:ext uri="{BB962C8B-B14F-4D97-AF65-F5344CB8AC3E}">
        <p14:creationId xmlns:p14="http://schemas.microsoft.com/office/powerpoint/2010/main" val="281817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Both agents will </a:t>
            </a:r>
            <a:br>
              <a:rPr lang="en-US"/>
            </a:br>
            <a:r>
              <a:rPr lang="en-US"/>
              <a:t>share the same</a:t>
            </a:r>
            <a:br>
              <a:rPr lang="en-US"/>
            </a:br>
            <a:r>
              <a:rPr lang="en-US"/>
              <a:t>preference profile:</a:t>
            </a:r>
          </a:p>
          <a:p>
            <a:endParaRPr lang="en-US"/>
          </a:p>
          <a:p>
            <a:r>
              <a:rPr lang="en-US"/>
              <a:t>Market clearing prices</a:t>
            </a:r>
            <a:r>
              <a:rPr lang="en-US" b="0"/>
              <a:t>    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>
                <a:solidFill>
                  <a:schemeClr val="tx2"/>
                </a:solidFill>
              </a:rPr>
              <a:t>Don’t exist!  </a:t>
            </a:r>
            <a:r>
              <a:rPr lang="en-US" b="0"/>
              <a:t>For any price, for any item, either both agents demand that item or both do not.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Small changes in price can cause big changes in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697188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697188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697188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697188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366239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7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Approximate-CEEI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tiebreak somehow?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Idea: give agents slightly different, but </a:t>
            </a:r>
            <a:r>
              <a:rPr lang="en-US" dirty="0">
                <a:solidFill>
                  <a:schemeClr val="tx2"/>
                </a:solidFill>
              </a:rPr>
              <a:t>roughly equal budgets</a:t>
            </a: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For each agent, draw budget from [1, 1 + </a:t>
            </a:r>
            <a:r>
              <a:rPr lang="en-US" b="0" i="1" dirty="0"/>
              <a:t>B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0 &lt; </a:t>
            </a:r>
            <a:r>
              <a:rPr lang="en-US" b="0" i="1" dirty="0"/>
              <a:t>B</a:t>
            </a:r>
            <a:r>
              <a:rPr lang="en-US" b="0" dirty="0"/>
              <a:t> &lt; min( 1/m, 1/(k-1) )        – k is capacity of agent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Note: if </a:t>
            </a:r>
            <a:r>
              <a:rPr lang="en-US" b="0" i="1" dirty="0"/>
              <a:t>B</a:t>
            </a:r>
            <a:r>
              <a:rPr lang="en-US" b="0" dirty="0"/>
              <a:t> = 0, this is just CEEI</a:t>
            </a:r>
          </a:p>
          <a:p>
            <a:endParaRPr lang="en-US" dirty="0"/>
          </a:p>
          <a:p>
            <a:r>
              <a:rPr lang="en-US" dirty="0"/>
              <a:t>Still “feels fair” – random winners and losers in the budget draw, and the playing ground is still roughly equal.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17129" cy="1371600"/>
          </a:xfrm>
        </p:spPr>
        <p:txBody>
          <a:bodyPr/>
          <a:lstStyle/>
          <a:p>
            <a:r>
              <a:rPr lang="en-US"/>
              <a:t>A-CEEI For Indivisible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Agent 1’s budget: $1.2</a:t>
            </a:r>
          </a:p>
          <a:p>
            <a:r>
              <a:rPr lang="en-US"/>
              <a:t>Agent 2’s budget: $1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Agent 1: 				Agent 2: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380014" y="2871737"/>
            <a:ext cx="5356432" cy="2170388"/>
            <a:chOff x="3380014" y="2871737"/>
            <a:chExt cx="5356432" cy="21703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2871737"/>
              <a:ext cx="2134228" cy="12029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162" y="3107308"/>
              <a:ext cx="1298365" cy="73183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8310" y="4074717"/>
              <a:ext cx="697636" cy="9674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0019" y="3999137"/>
              <a:ext cx="1390650" cy="104298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84908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$1.10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84907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$0.20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91335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$0.80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1334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$0.10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98071" y="465364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????????????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393372" y="5159887"/>
            <a:ext cx="6524802" cy="1202980"/>
            <a:chOff x="1393372" y="5159887"/>
            <a:chExt cx="6524802" cy="12029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538" y="5221993"/>
              <a:ext cx="697636" cy="96740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438" y="5260660"/>
              <a:ext cx="1390650" cy="10429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3372" y="5159887"/>
              <a:ext cx="2134228" cy="12029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647" y="5429425"/>
              <a:ext cx="1298365" cy="731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6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A-CEEI: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exists if </a:t>
            </a:r>
            <a:r>
              <a:rPr lang="en-US" i="1" dirty="0"/>
              <a:t>B</a:t>
            </a:r>
            <a:r>
              <a:rPr lang="en-US" dirty="0"/>
              <a:t> &gt; 0 (need unequal budgets) </a:t>
            </a:r>
          </a:p>
          <a:p>
            <a:r>
              <a:rPr lang="en-US" dirty="0"/>
              <a:t>The market </a:t>
            </a:r>
            <a:r>
              <a:rPr lang="en-US" dirty="0">
                <a:solidFill>
                  <a:srgbClr val="00B050"/>
                </a:solidFill>
              </a:rPr>
              <a:t>approximately clears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exist prices that clear the market to within an error of at most </a:t>
            </a:r>
            <a:r>
              <a:rPr lang="sk-SK" b="0" dirty="0"/>
              <a:t>√k*m/2</a:t>
            </a:r>
          </a:p>
          <a:p>
            <a:pPr marL="342900" indent="-342900">
              <a:buFont typeface="Arial" charset="0"/>
              <a:buChar char="•"/>
            </a:pPr>
            <a:r>
              <a:rPr lang="sk-SK" b="0" dirty="0" err="1"/>
              <a:t>Error</a:t>
            </a:r>
            <a:r>
              <a:rPr lang="sk-SK" b="0" dirty="0"/>
              <a:t> </a:t>
            </a:r>
            <a:r>
              <a:rPr lang="sk-SK" b="0" dirty="0" err="1"/>
              <a:t>does</a:t>
            </a:r>
            <a:r>
              <a:rPr lang="sk-SK" b="0" dirty="0"/>
              <a:t> </a:t>
            </a:r>
            <a:r>
              <a:rPr lang="sk-SK" b="0" dirty="0" err="1"/>
              <a:t>not</a:t>
            </a:r>
            <a:r>
              <a:rPr lang="sk-SK" b="0" dirty="0"/>
              <a:t> </a:t>
            </a:r>
            <a:r>
              <a:rPr lang="sk-SK" b="0" dirty="0" err="1"/>
              <a:t>depend</a:t>
            </a:r>
            <a:r>
              <a:rPr lang="sk-SK" b="0" dirty="0"/>
              <a:t> on </a:t>
            </a:r>
            <a:r>
              <a:rPr lang="sk-SK" b="0" dirty="0" err="1"/>
              <a:t>the</a:t>
            </a:r>
            <a:r>
              <a:rPr lang="sk-SK" b="0" dirty="0"/>
              <a:t> </a:t>
            </a:r>
            <a:r>
              <a:rPr lang="sk-SK" b="0" dirty="0" err="1"/>
              <a:t>number</a:t>
            </a:r>
            <a:r>
              <a:rPr lang="sk-SK" b="0" dirty="0"/>
              <a:t> of </a:t>
            </a:r>
            <a:r>
              <a:rPr lang="sk-SK" b="0" dirty="0" err="1"/>
              <a:t>participants</a:t>
            </a:r>
            <a:r>
              <a:rPr lang="sk-SK" b="0" dirty="0"/>
              <a:t> </a:t>
            </a:r>
            <a:r>
              <a:rPr lang="sk-SK" b="0" dirty="0">
                <a:sym typeface="Wingdings"/>
              </a:rPr>
              <a:t> </a:t>
            </a:r>
            <a:r>
              <a:rPr lang="sk-SK" b="0" dirty="0" err="1">
                <a:sym typeface="Wingdings"/>
              </a:rPr>
              <a:t>error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goes</a:t>
            </a:r>
            <a:r>
              <a:rPr lang="sk-SK" b="0" dirty="0">
                <a:sym typeface="Wingdings"/>
              </a:rPr>
              <a:t> to </a:t>
            </a:r>
            <a:r>
              <a:rPr lang="sk-SK" b="0" dirty="0" err="1">
                <a:sym typeface="Wingdings"/>
              </a:rPr>
              <a:t>zero</a:t>
            </a:r>
            <a:r>
              <a:rPr lang="sk-SK" b="0" dirty="0">
                <a:sym typeface="Wingdings"/>
              </a:rPr>
              <a:t> as a </a:t>
            </a:r>
            <a:r>
              <a:rPr lang="sk-SK" b="0" dirty="0" err="1">
                <a:sym typeface="Wingdings"/>
              </a:rPr>
              <a:t>fraction</a:t>
            </a:r>
            <a:r>
              <a:rPr lang="sk-SK" b="0" dirty="0">
                <a:sym typeface="Wingdings"/>
              </a:rPr>
              <a:t> of </a:t>
            </a:r>
            <a:r>
              <a:rPr lang="sk-SK" b="0" dirty="0" err="1">
                <a:sym typeface="Wingdings"/>
              </a:rPr>
              <a:t>the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underlying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endowment</a:t>
            </a:r>
            <a:r>
              <a:rPr lang="sk-SK" b="0" dirty="0"/>
              <a:t> </a:t>
            </a:r>
          </a:p>
          <a:p>
            <a:r>
              <a:rPr lang="sk-SK" dirty="0" err="1"/>
              <a:t>Approximately</a:t>
            </a:r>
            <a:r>
              <a:rPr lang="sk-SK" dirty="0"/>
              <a:t> </a:t>
            </a:r>
            <a:r>
              <a:rPr lang="sk-SK" dirty="0" err="1">
                <a:solidFill>
                  <a:srgbClr val="00B050"/>
                </a:solidFill>
              </a:rPr>
              <a:t>strategy</a:t>
            </a:r>
            <a:r>
              <a:rPr lang="sk-SK" dirty="0">
                <a:solidFill>
                  <a:srgbClr val="00B050"/>
                </a:solidFill>
              </a:rPr>
              <a:t> </a:t>
            </a:r>
            <a:r>
              <a:rPr lang="sk-SK" dirty="0" err="1">
                <a:solidFill>
                  <a:srgbClr val="00B050"/>
                </a:solidFill>
              </a:rPr>
              <a:t>proof</a:t>
            </a:r>
            <a:endParaRPr lang="sk-SK" dirty="0">
              <a:solidFill>
                <a:srgbClr val="00B05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k-SK" dirty="0"/>
              <a:t>“</a:t>
            </a:r>
            <a:r>
              <a:rPr lang="sk-SK" dirty="0" err="1"/>
              <a:t>Strategy-proof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large</a:t>
            </a:r>
            <a:r>
              <a:rPr lang="sk-SK" dirty="0"/>
              <a:t>"</a:t>
            </a:r>
          </a:p>
          <a:p>
            <a:r>
              <a:rPr lang="en-US" dirty="0"/>
              <a:t>Bounded </a:t>
            </a:r>
            <a:r>
              <a:rPr lang="en-US" dirty="0">
                <a:solidFill>
                  <a:srgbClr val="00B050"/>
                </a:solidFill>
              </a:rPr>
              <a:t>envy free</a:t>
            </a:r>
          </a:p>
          <a:p>
            <a:r>
              <a:rPr lang="en-US" dirty="0"/>
              <a:t>Very </a:t>
            </a:r>
            <a:r>
              <a:rPr lang="en-US" dirty="0">
                <a:solidFill>
                  <a:schemeClr val="tx2"/>
                </a:solidFill>
              </a:rPr>
              <a:t>difficult to compute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15141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</a:t>
            </a:r>
          </a:p>
        </p:txBody>
      </p:sp>
    </p:spTree>
    <p:extLst>
      <p:ext uri="{BB962C8B-B14F-4D97-AF65-F5344CB8AC3E}">
        <p14:creationId xmlns:p14="http://schemas.microsoft.com/office/powerpoint/2010/main" val="2110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7535"/>
            <a:ext cx="8989454" cy="14029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do Fair Allocations Exist And How Do We find Them?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0712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Yonatan </a:t>
            </a:r>
            <a:r>
              <a:rPr lang="en-US" dirty="0" err="1"/>
              <a:t>Aumann</a:t>
            </a:r>
            <a:r>
              <a:rPr lang="en-US" dirty="0"/>
              <a:t> (YA), Ariel </a:t>
            </a:r>
            <a:r>
              <a:rPr lang="en-US" dirty="0" err="1"/>
              <a:t>Procaccia</a:t>
            </a:r>
            <a:r>
              <a:rPr lang="en-US" dirty="0"/>
              <a:t> (AP), </a:t>
            </a:r>
            <a:r>
              <a:rPr lang="en-US" dirty="0" err="1"/>
              <a:t>Shengyu</a:t>
            </a:r>
            <a:r>
              <a:rPr lang="en-US" dirty="0"/>
              <a:t> Zhang (SZ)</a:t>
            </a:r>
          </a:p>
        </p:txBody>
      </p:sp>
    </p:spTree>
    <p:extLst>
      <p:ext uri="{BB962C8B-B14F-4D97-AF65-F5344CB8AC3E}">
        <p14:creationId xmlns:p14="http://schemas.microsoft.com/office/powerpoint/2010/main" val="7217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1482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Allocation of Divisible Resources Without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Allocating computational resources (CPU, RAM, HDD,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Organizational clusters (e.g., our new Horvitz cluster)</a:t>
            </a:r>
          </a:p>
          <a:p>
            <a:pPr lvl="1"/>
            <a:r>
              <a:rPr lang="en-US" dirty="0"/>
              <a:t>Federated clouds</a:t>
            </a:r>
          </a:p>
          <a:p>
            <a:pPr lvl="1"/>
            <a:r>
              <a:rPr lang="en-US" dirty="0"/>
              <a:t>NSF Supercomputing Centers</a:t>
            </a:r>
          </a:p>
          <a:p>
            <a:pPr lvl="1"/>
            <a:endParaRPr lang="en-US" dirty="0"/>
          </a:p>
          <a:p>
            <a:r>
              <a:rPr lang="en-US" dirty="0"/>
              <a:t>We’ll focus on fixed bundles (slots)</a:t>
            </a:r>
          </a:p>
          <a:p>
            <a:pPr lvl="1"/>
            <a:r>
              <a:rPr lang="en-US" dirty="0"/>
              <a:t>Allocated using single resource abstraction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inefficient when users have heterogeneous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099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a Divisible Cake: Model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Division of a heterogeneous </a:t>
            </a:r>
            <a:r>
              <a:rPr lang="en-US" dirty="0">
                <a:solidFill>
                  <a:schemeClr val="tx2"/>
                </a:solidFill>
              </a:rPr>
              <a:t>divisible</a:t>
            </a:r>
            <a:r>
              <a:rPr lang="en-US" dirty="0"/>
              <a:t> good</a:t>
            </a:r>
          </a:p>
          <a:p>
            <a:r>
              <a:rPr lang="en-US" dirty="0"/>
              <a:t>The cake is the interval [0,1]</a:t>
            </a:r>
          </a:p>
          <a:p>
            <a:r>
              <a:rPr lang="en-US" dirty="0"/>
              <a:t>Set of agents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N = {1,...,n}</a:t>
            </a:r>
          </a:p>
          <a:p>
            <a:r>
              <a:rPr lang="en-US" dirty="0"/>
              <a:t>Each agent has a </a:t>
            </a:r>
            <a:r>
              <a:rPr lang="en-US" dirty="0">
                <a:solidFill>
                  <a:schemeClr val="tx2"/>
                </a:solidFill>
              </a:rPr>
              <a:t>valuation function </a:t>
            </a:r>
            <a:r>
              <a:rPr lang="en-US" dirty="0"/>
              <a:t>V</a:t>
            </a:r>
            <a:r>
              <a:rPr lang="en-US" baseline="-25000" dirty="0"/>
              <a:t>i</a:t>
            </a:r>
            <a:r>
              <a:rPr lang="en-US" dirty="0"/>
              <a:t> over pieces of cake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Additive</a:t>
            </a:r>
            <a:r>
              <a:rPr lang="en-US" b="0" dirty="0"/>
              <a:t>: if X</a:t>
            </a:r>
            <a:r>
              <a:rPr lang="en-US" b="0" dirty="0">
                <a:sym typeface="Symbol"/>
              </a:rPr>
              <a:t>Y= then </a:t>
            </a:r>
            <a:r>
              <a:rPr lang="en-US" b="0" dirty="0"/>
              <a:t>V</a:t>
            </a:r>
            <a:r>
              <a:rPr lang="en-US" b="0" baseline="-25000" dirty="0"/>
              <a:t>i</a:t>
            </a:r>
            <a:r>
              <a:rPr lang="en-US" b="0" dirty="0"/>
              <a:t>(X)+V</a:t>
            </a:r>
            <a:r>
              <a:rPr lang="en-US" b="0" baseline="-25000" dirty="0"/>
              <a:t>i</a:t>
            </a:r>
            <a:r>
              <a:rPr lang="en-US" b="0" dirty="0"/>
              <a:t>(Y) = V</a:t>
            </a:r>
            <a:r>
              <a:rPr lang="en-US" b="0" baseline="-25000" dirty="0"/>
              <a:t>i</a:t>
            </a:r>
            <a:r>
              <a:rPr lang="en-US" b="0" dirty="0"/>
              <a:t>(X</a:t>
            </a:r>
            <a:r>
              <a:rPr lang="en-US" b="0" dirty="0">
                <a:sym typeface="Symbol"/>
              </a:rPr>
              <a:t>Y)</a:t>
            </a:r>
            <a:endParaRPr lang="en-US" b="0" baseline="-2500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</a:t>
            </a:r>
            <a:r>
              <a:rPr lang="en-US" b="0" dirty="0" err="1">
                <a:sym typeface="Symbol"/>
              </a:rPr>
              <a:t>iN</a:t>
            </a:r>
            <a:r>
              <a:rPr lang="en-US" b="0" dirty="0">
                <a:sym typeface="Symbol"/>
              </a:rPr>
              <a:t>,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([0,1]) = 1</a:t>
            </a:r>
            <a:endParaRPr lang="en-US" b="0" dirty="0"/>
          </a:p>
          <a:p>
            <a:r>
              <a:rPr lang="en-US" dirty="0"/>
              <a:t>Find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allocation</a:t>
            </a:r>
            <a:r>
              <a:rPr lang="en-US" dirty="0"/>
              <a:t> A = A</a:t>
            </a:r>
            <a:r>
              <a:rPr lang="en-US" baseline="-25000" dirty="0"/>
              <a:t>1</a:t>
            </a:r>
            <a:r>
              <a:rPr lang="en-US" dirty="0"/>
              <a:t>,...,A</a:t>
            </a:r>
            <a:r>
              <a:rPr lang="en-US" baseline="-25000" dirty="0"/>
              <a:t>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635254" y="3860800"/>
            <a:ext cx="2971209" cy="2909332"/>
            <a:chOff x="5635254" y="3860800"/>
            <a:chExt cx="2971209" cy="2909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0858" y="3860800"/>
              <a:ext cx="2540000" cy="2540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35254" y="6400800"/>
              <a:ext cx="297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The cake is a metaphor.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4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1553" cy="1371600"/>
          </a:xfrm>
        </p:spPr>
        <p:txBody>
          <a:bodyPr/>
          <a:lstStyle/>
          <a:p>
            <a:r>
              <a:rPr lang="en-US" dirty="0"/>
              <a:t>Fairness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Proportionality: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/>
              <a:t>i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 1/n</a:t>
            </a:r>
          </a:p>
          <a:p>
            <a:r>
              <a:rPr lang="en-US" dirty="0">
                <a:sym typeface="Symbol"/>
              </a:rPr>
              <a:t>Envy-freeness: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i,jN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(A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) 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</a:t>
            </a:r>
            <a:r>
              <a:rPr lang="en-US" dirty="0" err="1">
                <a:sym typeface="Symbol"/>
              </a:rPr>
              <a:t>A</a:t>
            </a:r>
            <a:r>
              <a:rPr lang="en-US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)</a:t>
            </a:r>
          </a:p>
          <a:p>
            <a:r>
              <a:rPr lang="en-US" dirty="0">
                <a:sym typeface="Symbol"/>
              </a:rPr>
              <a:t>Assuming </a:t>
            </a:r>
            <a:r>
              <a:rPr lang="en-US" dirty="0">
                <a:solidFill>
                  <a:schemeClr val="tx2"/>
                </a:solidFill>
                <a:sym typeface="Symbol"/>
              </a:rPr>
              <a:t>free disposal </a:t>
            </a:r>
            <a:r>
              <a:rPr lang="en-US" dirty="0">
                <a:sym typeface="Symbol"/>
              </a:rPr>
              <a:t>the two properties are incomparable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Envy-free but not proportional: ????????????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Throw away cake!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Proportional but not envy-free:</a:t>
            </a:r>
          </a:p>
          <a:p>
            <a:pPr lvl="1"/>
            <a:endParaRPr lang="en-US" dirty="0">
              <a:sym typeface="Symbol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5715000"/>
            <a:ext cx="6842078" cy="61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1143000" y="5715000"/>
            <a:ext cx="2362199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3505200" y="5715000"/>
            <a:ext cx="266700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6172200" y="5715000"/>
            <a:ext cx="183592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ular Callout 7"/>
          <p:cNvSpPr/>
          <p:nvPr/>
        </p:nvSpPr>
        <p:spPr>
          <a:xfrm>
            <a:off x="192486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1/3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98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1/2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52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1/6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486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40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805" y="3130316"/>
            <a:ext cx="2025870" cy="19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6.6975E-6 L -0.0217 6.6975E-6 " pathEditMode="relative" ptsTypes="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465 0 " pathEditMode="relative" ptsTypes="AA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B25C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en-US" dirty="0"/>
              <a:t>Current research in cake cutting: design truthful, envy free, proportional, and </a:t>
            </a:r>
            <a:r>
              <a:rPr lang="en-US" dirty="0">
                <a:solidFill>
                  <a:schemeClr val="tx2"/>
                </a:solidFill>
              </a:rPr>
              <a:t>tractable </a:t>
            </a:r>
            <a:r>
              <a:rPr lang="en-US" dirty="0"/>
              <a:t>cake cutting algorithms</a:t>
            </a:r>
          </a:p>
          <a:p>
            <a:r>
              <a:rPr lang="en-US" dirty="0"/>
              <a:t>Requires restricting the valuation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Lower bounds for envy-free cake cutting</a:t>
            </a:r>
            <a:r>
              <a:rPr lang="en-US" sz="1400" b="0" dirty="0"/>
              <a:t> (see, e.g., [</a:t>
            </a:r>
            <a:r>
              <a:rPr lang="en-US" sz="1400" b="0" dirty="0" err="1"/>
              <a:t>Procaccia</a:t>
            </a:r>
            <a:r>
              <a:rPr lang="en-US" sz="1400" b="0" dirty="0"/>
              <a:t>, 2009, 2014])</a:t>
            </a:r>
          </a:p>
          <a:p>
            <a:r>
              <a:rPr lang="en-US" dirty="0"/>
              <a:t>Valuation V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piecewise uniform </a:t>
            </a:r>
            <a:r>
              <a:rPr lang="en-US" dirty="0"/>
              <a:t>if agent </a:t>
            </a:r>
            <a:r>
              <a:rPr lang="en-US" dirty="0" err="1"/>
              <a:t>i</a:t>
            </a:r>
            <a:r>
              <a:rPr lang="en-US" dirty="0"/>
              <a:t> is uniformly interested in a piece of cake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interested uniformly in [0,0.5] but not (0.5,1.0]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3216" y="4668075"/>
            <a:ext cx="8556643" cy="1577393"/>
            <a:chOff x="164676" y="4426554"/>
            <a:chExt cx="8556643" cy="1577393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426554"/>
              <a:ext cx="8229600" cy="157739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Assuming that the agents have </a:t>
              </a:r>
              <a:r>
                <a:rPr lang="en-US" sz="2000" dirty="0">
                  <a:solidFill>
                    <a:schemeClr val="bg1"/>
                  </a:solidFill>
                </a:rPr>
                <a:t>piecewise uniform valuations</a:t>
              </a:r>
              <a:r>
                <a:rPr lang="en-US" sz="2000" dirty="0"/>
                <a:t>, then there is a </a:t>
              </a:r>
              <a:r>
                <a:rPr lang="en-US" sz="2000"/>
                <a:t>deterministic algorithm </a:t>
              </a:r>
              <a:r>
                <a:rPr lang="en-US" sz="2000" dirty="0"/>
                <a:t>that is truthful, proportional, envy-free, </a:t>
              </a:r>
              <a:r>
                <a:rPr lang="en-US" sz="2000"/>
                <a:t>and polynomial-time.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676" y="452275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9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universally envy-free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(resp., </a:t>
            </a:r>
            <a:r>
              <a:rPr lang="en-US" dirty="0">
                <a:solidFill>
                  <a:schemeClr val="tx2"/>
                </a:solidFill>
              </a:rPr>
              <a:t>universally proportional</a:t>
            </a:r>
            <a:r>
              <a:rPr lang="en-US" dirty="0"/>
              <a:t>) if it always returns an envy-free (resp., proportional) allocation</a:t>
            </a:r>
          </a:p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truthful in expectation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if an agent cannot gain in expectation by lying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Looking for universal fairness and truthfulness in expectation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Randomized Cake Cutting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perfect</a:t>
            </a:r>
            <a:r>
              <a:rPr lang="en-US" dirty="0"/>
              <a:t> if for every </a:t>
            </a:r>
            <a:r>
              <a:rPr lang="en-US" dirty="0" err="1"/>
              <a:t>i</a:t>
            </a:r>
            <a:r>
              <a:rPr lang="en-US" dirty="0"/>
              <a:t>, k, V</a:t>
            </a:r>
            <a:r>
              <a:rPr lang="en-US" baseline="-25000" dirty="0"/>
              <a:t>i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)=1/n</a:t>
            </a:r>
          </a:p>
          <a:p>
            <a:r>
              <a:rPr lang="en-US" dirty="0"/>
              <a:t>Algorithm: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Find a perfect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Give each player a random piece</a:t>
            </a:r>
          </a:p>
          <a:p>
            <a:r>
              <a:rPr lang="en-US" dirty="0">
                <a:sym typeface="Symbol"/>
              </a:rPr>
              <a:t>Observation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Mossel&amp;Tamuz</a:t>
            </a:r>
            <a:r>
              <a:rPr lang="en-US" sz="1400" dirty="0">
                <a:sym typeface="Symbol"/>
              </a:rPr>
              <a:t> 2010]</a:t>
            </a:r>
            <a:r>
              <a:rPr lang="en-US" dirty="0">
                <a:sym typeface="Symbol"/>
              </a:rPr>
              <a:t>: algorithm is truthful in expectation, universally E-F and universally proportional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Proof: if agent </a:t>
            </a:r>
            <a:r>
              <a:rPr lang="en-US" b="0" dirty="0" err="1">
                <a:sym typeface="Symbol"/>
              </a:rPr>
              <a:t>i</a:t>
            </a:r>
            <a:r>
              <a:rPr lang="en-US" b="0" dirty="0">
                <a:sym typeface="Symbol"/>
              </a:rPr>
              <a:t> lies it may lead to a partition Y</a:t>
            </a:r>
            <a:r>
              <a:rPr lang="en-US" b="0" baseline="-25000" dirty="0">
                <a:sym typeface="Symbol"/>
              </a:rPr>
              <a:t>1</a:t>
            </a:r>
            <a:r>
              <a:rPr lang="en-US" b="0" dirty="0">
                <a:sym typeface="Symbol"/>
              </a:rPr>
              <a:t>,...,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n</a:t>
            </a:r>
            <a:r>
              <a:rPr lang="en-US" b="0" dirty="0">
                <a:sym typeface="Symbol"/>
              </a:rPr>
              <a:t>, but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(1/n)V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(1/n) 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1/n</a:t>
            </a:r>
          </a:p>
          <a:p>
            <a:r>
              <a:rPr lang="en-US" dirty="0">
                <a:sym typeface="Symbol"/>
              </a:rPr>
              <a:t>It is known that a perfect partition always exists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Alon</a:t>
            </a:r>
            <a:r>
              <a:rPr lang="en-US" sz="1400" dirty="0">
                <a:sym typeface="Symbol"/>
              </a:rPr>
              <a:t> 1987]</a:t>
            </a:r>
            <a:r>
              <a:rPr lang="en-US" dirty="0">
                <a:sym typeface="Symbol"/>
              </a:rPr>
              <a:t>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Lemma: if agents have piecewise linear valuations then a perfect partition can be found in polynomial time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9341" y="4102443"/>
            <a:ext cx="175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</a:t>
            </a:r>
          </a:p>
        </p:txBody>
      </p:sp>
    </p:spTree>
    <p:extLst>
      <p:ext uri="{BB962C8B-B14F-4D97-AF65-F5344CB8AC3E}">
        <p14:creationId xmlns:p14="http://schemas.microsoft.com/office/powerpoint/2010/main" val="30146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Counting Cuts &amp;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Algorithms for different variants of the problem: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Finite Algorithms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“Moving knife” algorithms</a:t>
            </a:r>
          </a:p>
          <a:p>
            <a:r>
              <a:rPr lang="en-US" dirty="0"/>
              <a:t>Lower bounds on the number of steps required for divisions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(see </a:t>
            </a:r>
            <a:r>
              <a:rPr lang="en-US" sz="1400" b="0" dirty="0"/>
              <a:t>[</a:t>
            </a:r>
            <a:r>
              <a:rPr lang="en-US" sz="1400" b="0" dirty="0" err="1"/>
              <a:t>Procaccia</a:t>
            </a:r>
            <a:r>
              <a:rPr lang="en-US" sz="1400" b="0" dirty="0"/>
              <a:t> CACM-14] </a:t>
            </a:r>
            <a:r>
              <a:rPr lang="en-US" b="0" dirty="0"/>
              <a:t>for an easy-to-read discussion)</a:t>
            </a:r>
          </a:p>
          <a:p>
            <a:r>
              <a:rPr lang="en-US" dirty="0"/>
              <a:t>Until </a:t>
            </a:r>
            <a:r>
              <a:rPr lang="en-US" dirty="0">
                <a:solidFill>
                  <a:schemeClr val="tx2"/>
                </a:solidFill>
              </a:rPr>
              <a:t>very</a:t>
            </a:r>
            <a:r>
              <a:rPr lang="en-US" dirty="0"/>
              <a:t> recently it was unknown if there was a </a:t>
            </a:r>
            <a:r>
              <a:rPr lang="en-US" dirty="0">
                <a:solidFill>
                  <a:schemeClr val="tx2"/>
                </a:solidFill>
              </a:rPr>
              <a:t>bounded</a:t>
            </a:r>
            <a:r>
              <a:rPr lang="en-US" dirty="0"/>
              <a:t> (in terms of queries to agents’ valuation functions, and in terms of cuts) and E-F cake cutting algorithm for 4 or more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STOC-16]</a:t>
            </a:r>
            <a:r>
              <a:rPr lang="en-US" b="0" dirty="0"/>
              <a:t>: bounded (231 cuts) for 4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FOCS-16]</a:t>
            </a:r>
            <a:r>
              <a:rPr lang="en-US" b="0" dirty="0"/>
              <a:t>: bounded (O(</a:t>
            </a:r>
            <a:r>
              <a:rPr lang="en-US" b="0" dirty="0" err="1"/>
              <a:t>n^n^n^n^n^n</a:t>
            </a:r>
            <a:r>
              <a:rPr lang="en-US" b="0" dirty="0"/>
              <a:t>) queries) for n players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35" name="Cube 34"/>
          <p:cNvSpPr/>
          <p:nvPr/>
        </p:nvSpPr>
        <p:spPr>
          <a:xfrm>
            <a:off x="1676400" y="23622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336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8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28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057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52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812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43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96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62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14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672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19800" y="2209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39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14800"/>
            <a:ext cx="8153400" cy="2667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Alice likes the candies</a:t>
            </a:r>
          </a:p>
          <a:p>
            <a:r>
              <a:rPr lang="en-US" sz="2800" dirty="0"/>
              <a:t>Bob likes the base</a:t>
            </a:r>
          </a:p>
          <a:p>
            <a:pPr>
              <a:buNone/>
            </a:pPr>
            <a:endParaRPr lang="en-US" sz="280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Alice cuts in “her” middle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Bob chooses</a:t>
            </a:r>
            <a:endParaRPr lang="he-IL" sz="2800" b="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3314700" y="2705100"/>
            <a:ext cx="685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116722" y="14601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eft Brace 45"/>
          <p:cNvSpPr/>
          <p:nvPr/>
        </p:nvSpPr>
        <p:spPr>
          <a:xfrm rot="16200000">
            <a:off x="5372099" y="1409698"/>
            <a:ext cx="533401" cy="3810001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800600" y="35814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48" name="Left Brace 47"/>
          <p:cNvSpPr/>
          <p:nvPr/>
        </p:nvSpPr>
        <p:spPr>
          <a:xfrm rot="16200000">
            <a:off x="2372659" y="2351742"/>
            <a:ext cx="533401" cy="1925919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81200" y="358140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00800" y="4267200"/>
            <a:ext cx="23622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Proportional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Envy free</a:t>
            </a:r>
          </a:p>
          <a:p>
            <a:pPr>
              <a:lnSpc>
                <a:spcPct val="150000"/>
              </a:lnSpc>
              <a:buFont typeface="Wingdings 2" pitchFamily="18" charset="2"/>
              <a:buChar char=""/>
            </a:pPr>
            <a:r>
              <a:rPr lang="en-US" sz="2400" dirty="0">
                <a:solidFill>
                  <a:schemeClr val="tx1"/>
                </a:solidFill>
              </a:rPr>
              <a:t>  Equitable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Two agent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2400" y="4801969"/>
            <a:ext cx="247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Proportional ??????</a:t>
            </a:r>
            <a:endParaRPr lang="en-US" dirty="0"/>
          </a:p>
          <a:p>
            <a:r>
              <a:rPr lang="en-US" dirty="0"/>
              <a:t>Envy free ??????</a:t>
            </a:r>
          </a:p>
        </p:txBody>
      </p:sp>
    </p:spTree>
    <p:extLst>
      <p:ext uri="{BB962C8B-B14F-4D97-AF65-F5344CB8AC3E}">
        <p14:creationId xmlns:p14="http://schemas.microsoft.com/office/powerpoint/2010/main" val="5310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46" grpId="0" animBg="1"/>
      <p:bldP spid="47" grpId="0"/>
      <p:bldP spid="48" grpId="0" animBg="1"/>
      <p:bldP spid="49" grpId="0"/>
      <p:bldP spid="28" grpId="0" animBg="1"/>
      <p:bldP spid="3" grpId="0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0: Player 1 divides into three equal pieces </a:t>
            </a:r>
          </a:p>
          <a:p>
            <a:pPr lvl="1"/>
            <a:r>
              <a:rPr lang="en-US" dirty="0"/>
              <a:t>(According to her valuation)</a:t>
            </a:r>
          </a:p>
          <a:p>
            <a:r>
              <a:rPr lang="en-US" dirty="0"/>
              <a:t>Player 2 trims the largest piece </a:t>
            </a:r>
            <a:r>
              <a:rPr lang="en-US" dirty="0" err="1"/>
              <a:t>s.t.</a:t>
            </a:r>
            <a:r>
              <a:rPr lang="en-US" dirty="0"/>
              <a:t> the remaining is the same as the second largest.</a:t>
            </a:r>
          </a:p>
          <a:p>
            <a:r>
              <a:rPr lang="en-US" dirty="0"/>
              <a:t>The trimmed part is called Cake 2; the other forms Cake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Three agent case!</a:t>
            </a:r>
          </a:p>
        </p:txBody>
      </p:sp>
    </p:spTree>
    <p:extLst>
      <p:ext uri="{BB962C8B-B14F-4D97-AF65-F5344CB8AC3E}">
        <p14:creationId xmlns:p14="http://schemas.microsoft.com/office/powerpoint/2010/main" val="40848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</a:t>
            </a:r>
            <a:br>
              <a:rPr lang="en-US" dirty="0"/>
            </a:br>
            <a:r>
              <a:rPr lang="en-US" dirty="0"/>
              <a:t>division of Cake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Player 3 chooses the largest piece (“his” largest)</a:t>
                </a:r>
              </a:p>
              <a:p>
                <a:r>
                  <a:rPr lang="en-US" dirty="0"/>
                  <a:t>If Player 3 didn’t choose the trimmed piece: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it</a:t>
                </a:r>
              </a:p>
              <a:p>
                <a:r>
                  <a:rPr lang="en-US" dirty="0"/>
                  <a:t>Otherwise: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one of the two remaining pieces </a:t>
                </a:r>
              </a:p>
              <a:p>
                <a:r>
                  <a:rPr lang="en-US" dirty="0"/>
                  <a:t>Either Player 2 or Player 3 receives the trimmed piece; call that player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Call the other player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Player 1 chooses the remaining (untrimmed) piece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9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</a:t>
            </a:r>
            <a:br>
              <a:rPr lang="en-US" dirty="0"/>
            </a:br>
            <a:r>
              <a:rPr lang="en-US" dirty="0"/>
              <a:t>division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divides Cake 2 into three equal pieces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(According to her valuation)</a:t>
                </a:r>
              </a:p>
              <a:p>
                <a:r>
                  <a:rPr lang="en-US" dirty="0"/>
                  <a:t>Players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1,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choose the pieces of Cake 2, in that order.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33" y="3935708"/>
            <a:ext cx="3420533" cy="2132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87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 dirty="0"/>
              <a:t>Dominant Resource Fairness (DRF)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r>
              <a:rPr lang="en-US" dirty="0"/>
              <a:t>Idea: Assume structure on user demands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</a:p>
          <a:p>
            <a:pPr lvl="1"/>
            <a:r>
              <a:rPr lang="en-US" dirty="0"/>
              <a:t>User wishes to execute multiple instances of a job</a:t>
            </a:r>
          </a:p>
          <a:p>
            <a:pPr lvl="1"/>
            <a:r>
              <a:rPr lang="en-US" dirty="0"/>
              <a:t>Each instance needs (1 unit RAM, 2 units CPU)</a:t>
            </a:r>
          </a:p>
          <a:p>
            <a:pPr lvl="1"/>
            <a:r>
              <a:rPr lang="en-US" dirty="0"/>
              <a:t>Indifferent between (2, 4) and (2, 5)</a:t>
            </a:r>
          </a:p>
          <a:p>
            <a:pPr lvl="1"/>
            <a:r>
              <a:rPr lang="en-US" dirty="0"/>
              <a:t>Happier with (2.1, 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6989" y="1350437"/>
            <a:ext cx="2013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Ghodsi</a:t>
            </a:r>
            <a:r>
              <a:rPr lang="en-US" sz="1400" dirty="0"/>
              <a:t> et al. NSDI-11]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30174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246024" y="214122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46024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46024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54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trims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2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2289646" y="2438400"/>
            <a:ext cx="685800" cy="6934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9646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9646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9646" y="2141220"/>
            <a:ext cx="685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Cake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choose cake 1</a:t>
                </a:r>
              </a:p>
              <a:p>
                <a:r>
                  <a:rPr lang="en-US" sz="1600" dirty="0"/>
                  <a:t>(three cases)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812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4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 bwMode="auto">
          <a:xfrm>
            <a:off x="5943600" y="2141220"/>
            <a:ext cx="245523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dirty="0"/>
                  <a:t> choose cake 2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blipFill rotWithShape="1">
                <a:blip r:embed="rId16"/>
                <a:stretch>
                  <a:fillRect l="-2174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  <a:p>
                <a:r>
                  <a:rPr lang="en-US" dirty="0"/>
                  <a:t>cake 2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blipFill rotWithShape="1">
                <a:blip r:embed="rId17"/>
                <a:stretch>
                  <a:fillRect l="-4819" t="-4673" r="-4819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 bwMode="auto">
          <a:xfrm>
            <a:off x="6252650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518466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division of Cake 1 is envy-free: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3 chooses first so he doesn’t envy others.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2 likes the trimmed piece and another piece equally, both better than the third piece. Player 2 is guaranteed to receive one of these two pieces, thus doesn’t envy others.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1 is indifferent judging the two untrimmed pieces and indeed receives an untrimmed piece.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division of Cake 2 is envy-free: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goes first and hence does not envy the others.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is indifferent weighing the three pieces of Cake 2, so he envies no one.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 not envy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: Player 1 chooses 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doesn’t envy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dirty="0"/>
                  <a:t>: Even if T the whole  Cake 2, it’s just 1/3 according to Player 1’s valuation.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General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?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815" t="-1016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An algorithm using 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recursion</a:t>
                </a:r>
                <a:endParaRPr lang="en-US" altLang="zh-HK" dirty="0"/>
              </a:p>
              <a:p>
                <a:r>
                  <a:rPr lang="en-US" altLang="zh-HK" dirty="0"/>
                  <a:t>1.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 the cake</a:t>
                </a:r>
              </a:p>
              <a:p>
                <a:pPr lvl="1"/>
                <a:r>
                  <a:rPr lang="en-US" altLang="zh-HK" dirty="0"/>
                  <a:t>How? Recursively. </a:t>
                </a:r>
              </a:p>
              <a:p>
                <a:r>
                  <a:rPr lang="en-US" altLang="zh-HK" dirty="0"/>
                  <a:t>2.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 comes.</a:t>
                </a:r>
              </a:p>
              <a:p>
                <a:pPr lvl="1"/>
                <a:r>
                  <a:rPr lang="en-US" altLang="zh-HK" dirty="0"/>
                  <a:t>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divides her share into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equal pieces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HK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HK" dirty="0"/>
                  <a:t>takes a largest piece from 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5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09467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b="0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b="0" dirty="0"/>
                  <a:t>: each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.</a:t>
                </a:r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b="0" dirty="0"/>
                  <a:t>: gets </a:t>
                </a:r>
                <a14:m>
                  <m:oMath xmlns:m="http://schemas.openxmlformats.org/officeDocument/2006/math">
                    <m:r>
                      <a:rPr lang="en-US" altLang="zh-HK" b="0" i="1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+⋯+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HK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altLang="zh-HK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HK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zh-HK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HK" dirty="0"/>
                  <a:t>’s share in Step 1.</a:t>
                </a:r>
              </a:p>
              <a:p>
                <a:r>
                  <a:rPr lang="en-US" altLang="zh-HK" dirty="0"/>
                  <a:t>Complexity? Let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/>
                  <a:t> be the number of pieces.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HK" b="0" dirty="0"/>
                  <a:t>Recursion: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⋅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−1)</m:t>
                    </m:r>
                  </m:oMath>
                </a14:m>
                <a:endParaRPr lang="en-US" altLang="zh-HK" dirty="0"/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latin typeface="Cambria Math"/>
                      </a:rPr>
                      <m:t>(1)=1</m:t>
                    </m:r>
                  </m:oMath>
                </a14:m>
                <a:r>
                  <a:rPr lang="en-US" altLang="zh-HK" b="0" dirty="0"/>
                  <a:t>, and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!</m:t>
                    </m:r>
                  </m:oMath>
                </a14:m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HK" b="0" dirty="0"/>
                  <a:t>for general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.</a:t>
                </a:r>
              </a:p>
              <a:p>
                <a:pPr lvl="2"/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  <a:blipFill rotWithShape="0">
                <a:blip r:embed="rId2"/>
                <a:stretch>
                  <a:fillRect l="-800"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549704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9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1371600"/>
          </a:xfrm>
        </p:spPr>
        <p:txBody>
          <a:bodyPr/>
          <a:lstStyle/>
          <a:p>
            <a:r>
              <a:rPr lang="en-US" altLang="zh-HK" dirty="0"/>
              <a:t>Moving Knife protocols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-182880"/>
                <a:r>
                  <a:rPr lang="en-US" altLang="zh-HK" dirty="0"/>
                  <a:t>Continuously move a knife from left to right.</a:t>
                </a:r>
              </a:p>
              <a:p>
                <a:r>
                  <a:rPr lang="en-US" altLang="zh-HK" dirty="0"/>
                  <a:t>1. A player yells out "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STOP</a:t>
                </a:r>
                <a:r>
                  <a:rPr lang="en-US" altLang="zh-HK" dirty="0"/>
                  <a:t>" as soon as knife has passed over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1/</m:t>
                    </m:r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of the cake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(By her valuation function)</a:t>
                </a:r>
              </a:p>
              <a:p>
                <a:r>
                  <a:rPr lang="en-US" altLang="zh-HK" dirty="0"/>
                  <a:t>2. The player that yelled out is assigned that piece. (And she is out of the game;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←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dirty="0"/>
                  <a:t>)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Break ties arbitrarily </a:t>
                </a:r>
              </a:p>
              <a:p>
                <a:r>
                  <a:rPr lang="en-US" altLang="zh-HK" dirty="0"/>
                  <a:t>3. The procedure continues until everyone gets one piece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27600" y="1370429"/>
            <a:ext cx="262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HK" sz="1400" dirty="0"/>
              <a:t>[</a:t>
            </a:r>
            <a:r>
              <a:rPr lang="en-US" altLang="zh-HK" sz="1400" dirty="0" err="1"/>
              <a:t>Dubins-Spanier</a:t>
            </a:r>
            <a:r>
              <a:rPr lang="en-US" altLang="zh-HK" sz="1400" dirty="0"/>
              <a:t> 1961]</a:t>
            </a:r>
          </a:p>
        </p:txBody>
      </p:sp>
    </p:spTree>
    <p:extLst>
      <p:ext uri="{BB962C8B-B14F-4D97-AF65-F5344CB8AC3E}">
        <p14:creationId xmlns:p14="http://schemas.microsoft.com/office/powerpoint/2010/main" val="416842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7200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first who yells out: she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1/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altLang="zh-HK" b="0" dirty="0"/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rest: each things that the remaining part has value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, and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people divide it</a:t>
                </a:r>
              </a:p>
              <a:p>
                <a:pPr marL="571500" lvl="1" indent="-342900"/>
                <a:r>
                  <a:rPr lang="en-US" altLang="zh-HK" dirty="0"/>
                  <a:t>Recursively: each gets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  <m:r>
                          <a:rPr lang="en-US" altLang="zh-HK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HK" altLang="zh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dirty="0"/>
                  <a:t>.</a:t>
                </a:r>
              </a:p>
              <a:p>
                <a:r>
                  <a:rPr lang="en-US" altLang="zh-HK" dirty="0"/>
                  <a:t>Complexity ???????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Only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cuts into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 pieces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Query complexity ???????</a:t>
                </a:r>
              </a:p>
              <a:p>
                <a:r>
                  <a:rPr lang="en-US" altLang="zh-HK" dirty="0"/>
                  <a:t>Envy free ???????</a:t>
                </a:r>
              </a:p>
              <a:p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  <a:blipFill rotWithShape="0">
                <a:blip r:embed="rId2"/>
                <a:stretch>
                  <a:fillRect l="-800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481972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9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Fairness vs social welfare?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pic>
        <p:nvPicPr>
          <p:cNvPr id="7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49455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0405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Left Brace 73"/>
          <p:cNvSpPr/>
          <p:nvPr/>
        </p:nvSpPr>
        <p:spPr>
          <a:xfrm rot="16200000">
            <a:off x="2863334" y="4045800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438400" y="461146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83" name="Left Brace 82"/>
          <p:cNvSpPr/>
          <p:nvPr/>
        </p:nvSpPr>
        <p:spPr>
          <a:xfrm rot="16200000">
            <a:off x="3853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429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3</a:t>
            </a:r>
          </a:p>
        </p:txBody>
      </p:sp>
      <p:sp>
        <p:nvSpPr>
          <p:cNvPr id="88" name="Left Brace 87"/>
          <p:cNvSpPr/>
          <p:nvPr/>
        </p:nvSpPr>
        <p:spPr>
          <a:xfrm rot="16200000">
            <a:off x="48445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44196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0" name="Left Brace 89"/>
          <p:cNvSpPr/>
          <p:nvPr/>
        </p:nvSpPr>
        <p:spPr>
          <a:xfrm rot="16200000">
            <a:off x="5758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334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4</a:t>
            </a:r>
          </a:p>
        </p:txBody>
      </p:sp>
      <p:sp>
        <p:nvSpPr>
          <p:cNvPr id="92" name="Left Brace 91"/>
          <p:cNvSpPr/>
          <p:nvPr/>
        </p:nvSpPr>
        <p:spPr>
          <a:xfrm rot="16200000">
            <a:off x="3434834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29718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94" name="Left Brace 93"/>
          <p:cNvSpPr/>
          <p:nvPr/>
        </p:nvSpPr>
        <p:spPr>
          <a:xfrm rot="16200000">
            <a:off x="5339831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876797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81200" y="5634335"/>
            <a:ext cx="5181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Fairness </a:t>
            </a:r>
            <a:r>
              <a:rPr lang="en-US" sz="2400" b="1" dirty="0">
                <a:sym typeface="Symbol"/>
              </a:rPr>
              <a:t> Maximum Utility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4000" y="299720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E-F allocation ????????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62800" y="2290339"/>
            <a:ext cx="1539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Social welfare maximizing allocation ???????</a:t>
            </a:r>
          </a:p>
        </p:txBody>
      </p:sp>
    </p:spTree>
    <p:extLst>
      <p:ext uri="{BB962C8B-B14F-4D97-AF65-F5344CB8AC3E}">
        <p14:creationId xmlns:p14="http://schemas.microsoft.com/office/powerpoint/2010/main" val="17728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1" grpId="0" animBg="1"/>
      <p:bldP spid="82" grpId="0" animBg="1"/>
      <p:bldP spid="74" grpId="0" animBg="1"/>
      <p:bldP spid="74" grpId="1" animBg="1"/>
      <p:bldP spid="76" grpId="0"/>
      <p:bldP spid="76" grpId="1"/>
      <p:bldP spid="83" grpId="0" animBg="1"/>
      <p:bldP spid="83" grpId="1" animBg="1"/>
      <p:bldP spid="87" grpId="0"/>
      <p:bldP spid="87" grpId="1"/>
      <p:bldP spid="88" grpId="0" animBg="1"/>
      <p:bldP spid="88" grpId="1" animBg="1"/>
      <p:bldP spid="89" grpId="0"/>
      <p:bldP spid="89" grpId="1"/>
      <p:bldP spid="90" grpId="0" animBg="1"/>
      <p:bldP spid="90" grpId="1" animBg="1"/>
      <p:bldP spid="91" grpId="0"/>
      <p:bldP spid="91" grpId="1"/>
      <p:bldP spid="92" grpId="0" animBg="1"/>
      <p:bldP spid="93" grpId="0"/>
      <p:bldP spid="94" grpId="0" animBg="1"/>
      <p:bldP spid="95" grpId="0"/>
      <p:bldP spid="96" grpId="0" animBg="1"/>
      <p:bldP spid="4" grpId="0"/>
      <p:bldP spid="4" grpId="1"/>
      <p:bldP spid="5" grpId="0"/>
      <p:bldP spid="5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The Price of Fairness In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3400"/>
          </a:xfrm>
        </p:spPr>
        <p:txBody>
          <a:bodyPr/>
          <a:lstStyle/>
          <a:p>
            <a:r>
              <a:rPr lang="en-US" dirty="0"/>
              <a:t>Given an instance: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3622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any division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2905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US" sz="2800" b="1" dirty="0"/>
              <a:t> </a:t>
            </a:r>
            <a:r>
              <a:rPr lang="en-US" sz="2800" dirty="0"/>
              <a:t>division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2895600"/>
            <a:ext cx="518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2600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PoF</a:t>
            </a:r>
            <a:r>
              <a:rPr lang="en-US" sz="2800" dirty="0"/>
              <a:t> =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53200" y="3733800"/>
            <a:ext cx="2438400" cy="914400"/>
          </a:xfrm>
          <a:prstGeom prst="wedgeRoundRectCallout">
            <a:avLst>
              <a:gd name="adj1" fmla="val -72428"/>
              <a:gd name="adj2" fmla="val -989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equitability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953000"/>
            <a:ext cx="2590800" cy="914400"/>
          </a:xfrm>
          <a:prstGeom prst="wedgeRoundRectCallout">
            <a:avLst>
              <a:gd name="adj1" fmla="val -41920"/>
              <a:gd name="adj2" fmla="val -2311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proportionality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429000" y="3962400"/>
            <a:ext cx="2362200" cy="914400"/>
          </a:xfrm>
          <a:prstGeom prst="wedgeRoundRectCallout">
            <a:avLst>
              <a:gd name="adj1" fmla="val 36445"/>
              <a:gd name="adj2" fmla="val -1227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envy-freeness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3810000"/>
            <a:ext cx="1828800" cy="838200"/>
          </a:xfrm>
          <a:prstGeom prst="wedgeRoundRectCallout">
            <a:avLst>
              <a:gd name="adj1" fmla="val 112498"/>
              <a:gd name="adj2" fmla="val -120551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838200" y="5334000"/>
            <a:ext cx="1828800" cy="838200"/>
          </a:xfrm>
          <a:prstGeom prst="wedgeRoundRectCallout">
            <a:avLst>
              <a:gd name="adj1" fmla="val 99786"/>
              <a:gd name="adj2" fmla="val -296206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3134" y="5469465"/>
            <a:ext cx="209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(= minimum of players’ utilities)</a:t>
            </a:r>
          </a:p>
        </p:txBody>
      </p:sp>
    </p:spTree>
    <p:extLst>
      <p:ext uri="{BB962C8B-B14F-4D97-AF65-F5344CB8AC3E}">
        <p14:creationId xmlns:p14="http://schemas.microsoft.com/office/powerpoint/2010/main" val="33453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E-F: Continued Example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grpSp>
        <p:nvGrpSpPr>
          <p:cNvPr id="4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981200" y="5634335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r>
              <a:rPr lang="en-US" sz="2400" b="1" dirty="0"/>
              <a:t>4/3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286000" y="457200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Envy-free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95800" y="4572000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Utilitarian optimum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326A-C37F-AF45-8058-A6BE2A7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059783" cy="1371600"/>
          </a:xfrm>
        </p:spPr>
        <p:txBody>
          <a:bodyPr>
            <a:normAutofit/>
          </a:bodyPr>
          <a:lstStyle/>
          <a:p>
            <a:r>
              <a:rPr lang="en-US" dirty="0"/>
              <a:t>Dominant Resource Fairness (DRF)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1632-52E0-6248-ACE1-843C834FD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Dominant resource</a:t>
            </a:r>
            <a:r>
              <a:rPr lang="en-US" dirty="0"/>
              <a:t>: resource the agent has the biggest share of out of all resources available: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16 CPUs, 10 GB available, user allocated 4 CPUs, 8 GB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Dominant resource is GB, because 4/16 CPU &lt; 8/10 GB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share</a:t>
            </a:r>
            <a:r>
              <a:rPr lang="en-US" dirty="0"/>
              <a:t>: fraction of dominant resource allocated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Above, dominant share is 8/10 = 80%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7E0F-5212-124C-A17E-524B8926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41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Of” Bounds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612775" y="2621280"/>
          <a:ext cx="8150224" cy="294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r>
                        <a:rPr lang="en-US" sz="2000" baseline="0" dirty="0"/>
                        <a:t> of </a:t>
                      </a:r>
                      <a:r>
                        <a:rPr lang="is-IS" sz="2000" baseline="0" dirty="0"/>
                        <a:t>…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Proportionality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Envy freeness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Equitability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Utilitarian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Egalitarian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3581400"/>
          <a:ext cx="140559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581400"/>
                        <a:ext cx="140559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059613" y="3819525"/>
          <a:ext cx="1085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4" name="Equation" r:id="rId5" imgW="520560" imgH="203040" progId="Equation.3">
                  <p:embed/>
                </p:oleObj>
              </mc:Choice>
              <mc:Fallback>
                <p:oleObj name="Equation" r:id="rId5" imgW="520560" imgH="20304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613" y="3819525"/>
                        <a:ext cx="1085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5564188" y="4525963"/>
          <a:ext cx="3190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Equation" r:id="rId7" imgW="152280" imgH="393480" progId="Equation.3">
                  <p:embed/>
                </p:oleObj>
              </mc:Choice>
              <mc:Fallback>
                <p:oleObj name="Equation" r:id="rId7" imgW="152280" imgH="393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4525963"/>
                        <a:ext cx="319087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08122" y="1327899"/>
            <a:ext cx="259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</a:t>
            </a:r>
            <a:r>
              <a:rPr lang="en-US" sz="1400" dirty="0" err="1"/>
              <a:t>Aumann</a:t>
            </a:r>
            <a:r>
              <a:rPr lang="en-US" sz="1400" dirty="0"/>
              <a:t> &amp; </a:t>
            </a:r>
            <a:r>
              <a:rPr lang="en-US" sz="1400" dirty="0" err="1"/>
              <a:t>Dombb</a:t>
            </a:r>
            <a:r>
              <a:rPr lang="en-US" sz="14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1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91401" cy="1371600"/>
          </a:xfrm>
        </p:spPr>
        <p:txBody>
          <a:bodyPr>
            <a:noAutofit/>
          </a:bodyPr>
          <a:lstStyle/>
          <a:p>
            <a:r>
              <a:rPr lang="en-US" sz="4200" dirty="0"/>
              <a:t>Utilitarian Price </a:t>
            </a:r>
            <a:r>
              <a:rPr lang="en-US" sz="4200"/>
              <a:t>of E-F: Lower </a:t>
            </a:r>
            <a:r>
              <a:rPr lang="en-US" sz="4200" dirty="0"/>
              <a:t>Bound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1524000" y="2057400"/>
            <a:ext cx="5867400" cy="1752600"/>
            <a:chOff x="1524000" y="2514600"/>
            <a:chExt cx="5867400" cy="1752600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6629400" y="2819400"/>
            <a:ext cx="577850" cy="424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5" name="Equation" r:id="rId4" imgW="241200" imgH="228600" progId="Equation.3">
                    <p:embed/>
                  </p:oleObj>
                </mc:Choice>
                <mc:Fallback>
                  <p:oleObj name="Equation" r:id="rId4" imgW="241200" imgH="22860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2819400"/>
                          <a:ext cx="577850" cy="4240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1524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4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8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77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</a:t>
              </a:r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8006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2578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7150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</p:grp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638800" y="4572000"/>
          <a:ext cx="577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"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572000"/>
                        <a:ext cx="577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19400" y="46482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possible utilitarian: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95400" y="52578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proportional/envy-free utilitarian: 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5715000" y="5105400"/>
          <a:ext cx="213518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7" name="Equation" r:id="rId7" imgW="888840" imgH="393480" progId="Equation.3">
                  <p:embed/>
                </p:oleObj>
              </mc:Choice>
              <mc:Fallback>
                <p:oleObj name="Equation" r:id="rId7" imgW="888840" imgH="393480" progId="Equation.3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05400"/>
                        <a:ext cx="2135188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ube 34"/>
          <p:cNvSpPr/>
          <p:nvPr/>
        </p:nvSpPr>
        <p:spPr>
          <a:xfrm>
            <a:off x="1371600" y="38100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9"/>
          <p:cNvGrpSpPr/>
          <p:nvPr/>
        </p:nvGrpSpPr>
        <p:grpSpPr>
          <a:xfrm>
            <a:off x="1371600" y="3429000"/>
            <a:ext cx="5867400" cy="533400"/>
            <a:chOff x="1524000" y="3733800"/>
            <a:chExt cx="5867400" cy="533400"/>
          </a:xfrm>
        </p:grpSpPr>
        <p:sp>
          <p:nvSpPr>
            <p:cNvPr id="22" name="Rectangle 21"/>
            <p:cNvSpPr/>
            <p:nvPr/>
          </p:nvSpPr>
          <p:spPr>
            <a:xfrm>
              <a:off x="1524000" y="3733800"/>
              <a:ext cx="5867400" cy="53340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                                 players </a:t>
              </a:r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3779838" y="3733800"/>
            <a:ext cx="1095375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8" name="Equation" r:id="rId9" imgW="457200" imgH="228600" progId="Equation.3">
                    <p:embed/>
                  </p:oleObj>
                </mc:Choice>
                <mc:Fallback>
                  <p:oleObj name="Equation" r:id="rId9" imgW="457200" imgH="228600" progId="Equation.3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838" y="3733800"/>
                          <a:ext cx="1095375" cy="423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/>
          <p:cNvSpPr txBox="1"/>
          <p:nvPr/>
        </p:nvSpPr>
        <p:spPr>
          <a:xfrm>
            <a:off x="1981200" y="5791200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endParaRPr lang="en-US" sz="2400" b="1" dirty="0"/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3765550" y="6129338"/>
          <a:ext cx="12763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9" name="Equation" r:id="rId11" imgW="533160" imgH="228600" progId="Equation.3">
                  <p:embed/>
                </p:oleObj>
              </mc:Choice>
              <mc:Fallback>
                <p:oleObj name="Equation" r:id="rId11" imgW="533160" imgH="228600" progId="Equation.3">
                  <p:embed/>
                  <p:pic>
                    <p:nvPicPr>
                      <p:cNvPr id="31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6129338"/>
                        <a:ext cx="1276350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7848600" y="5257800"/>
          <a:ext cx="5794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" name="Equation" r:id="rId13" imgW="241200" imgH="164880" progId="Equation.3">
                  <p:embed/>
                </p:oleObj>
              </mc:Choice>
              <mc:Fallback>
                <p:oleObj name="Equation" r:id="rId13" imgW="241200" imgH="164880" progId="Equation.3">
                  <p:embed/>
                  <p:pic>
                    <p:nvPicPr>
                      <p:cNvPr id="317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5257800"/>
                        <a:ext cx="57943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CEEI For Multiple 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Endow all players with a budget of $1</a:t>
            </a:r>
          </a:p>
          <a:p>
            <a:r>
              <a:rPr lang="en-US" dirty="0"/>
              <a:t>Competitive equilibrium 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(Virtual) prices such that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… when each player buys their most valuable bundle at those prices ...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 </a:t>
            </a:r>
            <a:r>
              <a:rPr lang="en-US" b="0" dirty="0"/>
              <a:t>t</a:t>
            </a:r>
            <a:r>
              <a:rPr lang="is-IS" b="0" dirty="0"/>
              <a:t>he market clears.</a:t>
            </a:r>
          </a:p>
          <a:p>
            <a:r>
              <a:rPr lang="is-IS" dirty="0"/>
              <a:t>Tough to compute</a:t>
            </a:r>
          </a:p>
          <a:p>
            <a:r>
              <a:rPr lang="is-IS" dirty="0"/>
              <a:t>Envy free allocation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(I can afford any other player’s bundle, but chose my own)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2139" y="1330682"/>
            <a:ext cx="189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[Varian 1974]</a:t>
            </a:r>
          </a:p>
        </p:txBody>
      </p:sp>
    </p:spTree>
    <p:extLst>
      <p:ext uri="{BB962C8B-B14F-4D97-AF65-F5344CB8AC3E}">
        <p14:creationId xmlns:p14="http://schemas.microsoft.com/office/powerpoint/2010/main" val="42158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agents</a:t>
            </a:r>
          </a:p>
          <a:p>
            <a:r>
              <a:rPr lang="en-US" dirty="0"/>
              <a:t>Capacity: 2</a:t>
            </a:r>
          </a:p>
          <a:p>
            <a:r>
              <a:rPr lang="en-US" dirty="0"/>
              <a:t>Both agents will </a:t>
            </a:r>
            <a:br>
              <a:rPr lang="en-US" dirty="0"/>
            </a:br>
            <a:r>
              <a:rPr lang="en-US" dirty="0"/>
              <a:t>share the same</a:t>
            </a:r>
            <a:br>
              <a:rPr lang="en-US" dirty="0"/>
            </a:br>
            <a:r>
              <a:rPr lang="en-US" dirty="0"/>
              <a:t>preference profile:</a:t>
            </a:r>
          </a:p>
          <a:p>
            <a:endParaRPr lang="en-US" dirty="0"/>
          </a:p>
          <a:p>
            <a:r>
              <a:rPr lang="en-US" dirty="0"/>
              <a:t>Market clearing prices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Don’t exist!  </a:t>
            </a:r>
            <a:r>
              <a:rPr lang="en-US" b="0" dirty="0"/>
              <a:t>For any price, for any item, either both agents demand that item or both do not.</a:t>
            </a:r>
          </a:p>
          <a:p>
            <a:r>
              <a:rPr lang="en-US" dirty="0"/>
              <a:t>Got around this via “A-CEEI,” slightly different budgets for agents, </a:t>
            </a:r>
            <a:r>
              <a:rPr lang="en-US" dirty="0">
                <a:solidFill>
                  <a:schemeClr val="tx2"/>
                </a:solidFill>
              </a:rPr>
              <a:t>envy free up to 1 good</a:t>
            </a:r>
            <a:r>
              <a:rPr lang="en-US" dirty="0"/>
              <a:t>, ~SP in the large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327170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774462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774462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774462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774462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443513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0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57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377" y="29357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0309" y="2927457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477162" y="2935771"/>
            <a:ext cx="3397698" cy="18669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263227" y="2935770"/>
            <a:ext cx="4007465" cy="18605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0338" y="3966587"/>
            <a:ext cx="3384522" cy="26689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63227" y="3958418"/>
            <a:ext cx="4007465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54291" y="3967781"/>
            <a:ext cx="2116955" cy="26677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56696" y="3974665"/>
            <a:ext cx="2816057" cy="26673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654291" y="2926478"/>
            <a:ext cx="2118516" cy="1888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48782" y="2932970"/>
            <a:ext cx="2823971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45675" y="2932971"/>
            <a:ext cx="856017" cy="18750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09301" y="3958419"/>
            <a:ext cx="1518748" cy="26771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809301" y="2932970"/>
            <a:ext cx="1518748" cy="18912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948159" y="3958418"/>
            <a:ext cx="838063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44614" y="2931379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6716" y="4789811"/>
            <a:ext cx="1410567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8868" y="4801898"/>
            <a:ext cx="1626261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87783" y="4798778"/>
            <a:ext cx="1566872" cy="18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Connector 110"/>
          <p:cNvCxnSpPr/>
          <p:nvPr/>
        </p:nvCxnSpPr>
        <p:spPr>
          <a:xfrm flipH="1">
            <a:off x="3362921" y="2930152"/>
            <a:ext cx="588316" cy="18849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291482" y="2932970"/>
            <a:ext cx="496033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3355161" y="3955914"/>
            <a:ext cx="600946" cy="26930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289727" y="3955914"/>
            <a:ext cx="486733" cy="26994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8513" y="4802359"/>
            <a:ext cx="2440323" cy="18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3878" y="2927457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4335" y="2927456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7086" y="2927456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521502" y="1579413"/>
            <a:ext cx="1163074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3780" y="1579412"/>
            <a:ext cx="1027623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5958"/>
    </mc:Choice>
    <mc:Fallback xmlns="">
      <p:transition advTm="17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Rectangle 131"/>
          <p:cNvSpPr/>
          <p:nvPr/>
        </p:nvSpPr>
        <p:spPr bwMode="auto">
          <a:xfrm>
            <a:off x="7182737" y="2795876"/>
            <a:ext cx="1621820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$40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854633" y="2795876"/>
            <a:ext cx="2212166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350514" y="2795876"/>
            <a:ext cx="4388181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523701" y="1579413"/>
            <a:ext cx="1160875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63780" y="1579412"/>
            <a:ext cx="1022420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6274" y="5422605"/>
            <a:ext cx="5201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Player 1 partitions items into bundles, all other players </a:t>
            </a:r>
            <a:r>
              <a:rPr lang="en-US" dirty="0" err="1">
                <a:solidFill>
                  <a:schemeClr val="tx2"/>
                </a:solidFill>
              </a:rPr>
              <a:t>adversarially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choose bundles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What should Player 1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8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364"/>
    </mc:Choice>
    <mc:Fallback xmlns="">
      <p:transition advTm="4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7083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42" y="-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0.36702 0.0013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1" y="6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-0.0493 -0.0004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05417 0.0002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05226 -0.0004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5417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4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-0.0276 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2969 -0.0002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0.05347 -0.0004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0541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4132 -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43664 -0.0016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4" grpId="0"/>
      <p:bldP spid="56" grpId="0"/>
      <p:bldP spid="61" grpId="0"/>
      <p:bldP spid="62" grpId="0"/>
      <p:bldP spid="102" grpId="0" animBg="1"/>
      <p:bldP spid="103" grpId="0" animBg="1"/>
      <p:bldP spid="104" grpId="0" animBg="1"/>
      <p:bldP spid="106" grpId="0"/>
      <p:bldP spid="107" grpId="0"/>
      <p:bldP spid="108" grpId="0"/>
      <p:bldP spid="109" grpId="0"/>
      <p:bldP spid="110" grpId="0"/>
      <p:bldP spid="115" grpId="0"/>
      <p:bldP spid="132" grpId="0" animBg="1"/>
      <p:bldP spid="133" grpId="0" animBg="1"/>
      <p:bldP spid="134" grpId="0" animBg="1"/>
      <p:bldP spid="138" grpId="0" animBg="1"/>
      <p:bldP spid="139" grpId="0" animBg="1"/>
      <p:bldP spid="14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89536" y="5554134"/>
            <a:ext cx="781235" cy="3906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2"/>
                    </a:solidFill>
                  </a:rPr>
                  <a:t>Maximin share (MMS) guarantee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sz="1400" dirty="0"/>
                  <a:t>[</a:t>
                </a:r>
                <a:r>
                  <a:rPr lang="en-US" sz="1400" dirty="0" err="1"/>
                  <a:t>Budish</a:t>
                </a:r>
                <a:r>
                  <a:rPr lang="en-US" sz="1400" dirty="0"/>
                  <a:t> 2011]</a:t>
                </a:r>
                <a:r>
                  <a:rPr lang="en-US" dirty="0"/>
                  <a:t> of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  <a:blipFill rotWithShape="0">
                <a:blip r:embed="rId3"/>
                <a:stretch>
                  <a:fillRect l="-741" t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Maximin Share Guarantee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543" y="2723374"/>
            <a:ext cx="8574992" cy="1384995"/>
            <a:chOff x="90543" y="3021084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3021084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∀</m:t>
                        </m:r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≥3</m:t>
                        </m:r>
                      </m:oMath>
                    </a14:m>
                    <a:r>
                      <a:rPr lang="en-US" sz="2000" dirty="0"/>
                      <a:t> there exist additive valuation functions that do not admit an </a:t>
                    </a:r>
                    <a:r>
                      <a:rPr lang="en-US" sz="2000" dirty="0">
                        <a:solidFill>
                          <a:schemeClr val="bg1"/>
                        </a:solidFill>
                      </a:rPr>
                      <a:t>MMS allocation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ounded 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125669" y="3946681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0543" y="4355195"/>
            <a:ext cx="8574992" cy="1384995"/>
            <a:chOff x="90543" y="4355195"/>
            <a:chExt cx="8574992" cy="1384995"/>
          </a:xfrm>
        </p:grpSpPr>
        <p:grpSp>
          <p:nvGrpSpPr>
            <p:cNvPr id="9" name="Group 8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dirty="0"/>
                      <a:t>It is always possible to give each player at least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2/3</m:t>
                        </m:r>
                      </m:oMath>
                    </a14:m>
                    <a:r>
                      <a:rPr lang="en-US" sz="2000" b="1" dirty="0"/>
                      <a:t> </a:t>
                    </a:r>
                    <a:r>
                      <a:rPr lang="en-US" sz="2000" dirty="0"/>
                      <a:t>of his MMS guarantee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ounded 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6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2386"/>
    </mc:Choice>
    <mc:Fallback xmlns="">
      <p:transition advTm="15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One 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Recall: 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/>
                    </a:solidFill>
                  </a:rPr>
                  <a:t>envy free up to one good (EF1) </a:t>
                </a:r>
                <a:r>
                  <a:rPr lang="en-US" dirty="0"/>
                  <a:t>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/>
                    </a:solidFill>
                  </a:rPr>
                  <a:t>round-robin</a:t>
                </a:r>
                <a:r>
                  <a:rPr lang="en-US" dirty="0"/>
                  <a:t> allocation is EF1: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6" descr="Image result for mona lisa fram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7535" y="4119148"/>
            <a:ext cx="40002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416" y="4119148"/>
            <a:ext cx="46119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7235" y="4115667"/>
            <a:ext cx="449530" cy="5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2810" y="4119148"/>
            <a:ext cx="699295" cy="5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6117" y="4111180"/>
            <a:ext cx="598700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591" y="4120790"/>
            <a:ext cx="465751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3899" y="4111181"/>
            <a:ext cx="461903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072344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94810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17276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40353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62819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85285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07705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0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106"/>
    </mc:Choice>
    <mc:Fallback xmlns="">
      <p:transition advTm="21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11059 0.25069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8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22951 0.25208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-0.33507 0.25162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3349 0.25301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44774 0.25208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1125 0.25417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0.44774 0.25162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Nash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However, round robin is not </a:t>
                </a:r>
                <a:r>
                  <a:rPr lang="en-US" dirty="0">
                    <a:solidFill>
                      <a:schemeClr val="tx2"/>
                    </a:solidFill>
                  </a:rPr>
                  <a:t>Pareto efficient</a:t>
                </a:r>
              </a:p>
              <a:p>
                <a:r>
                  <a:rPr lang="en-US" dirty="0"/>
                  <a:t>Can we find a mechanism that is both EF1 and Pareto efficient?</a:t>
                </a:r>
              </a:p>
              <a:p>
                <a:r>
                  <a:rPr lang="en-US" dirty="0"/>
                  <a:t>Idea: Maximize the </a:t>
                </a:r>
                <a:r>
                  <a:rPr lang="en-US" dirty="0">
                    <a:solidFill>
                      <a:schemeClr val="tx2"/>
                    </a:solidFill>
                  </a:rPr>
                  <a:t>Nash welfare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 homogeneous divisible goods:</a:t>
                </a:r>
              </a:p>
              <a:p>
                <a:pPr lvl="1"/>
                <a:r>
                  <a:rPr lang="en-US" dirty="0"/>
                  <a:t>Envy free and Pareto efficient</a:t>
                </a:r>
              </a:p>
              <a:p>
                <a:pPr lvl="1"/>
                <a:r>
                  <a:rPr lang="en-US" dirty="0"/>
                  <a:t>Coincides with CEEI and proportional fairness</a:t>
                </a:r>
              </a:p>
              <a:p>
                <a:r>
                  <a:rPr lang="en-US" dirty="0"/>
                  <a:t>For indivisible goods:</a:t>
                </a:r>
              </a:p>
              <a:p>
                <a:pPr lvl="1"/>
                <a:r>
                  <a:rPr lang="en-US" dirty="0"/>
                  <a:t>Rounding does not 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0543" y="5312128"/>
            <a:ext cx="8574992" cy="1384995"/>
            <a:chOff x="90543" y="4355195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491719" y="4872346"/>
                <a:ext cx="8229600" cy="113160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Maximizing Nash welfare satisfies EF1 and Pareto efficiency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Caragiannis</a:t>
              </a:r>
              <a:r>
                <a:rPr lang="en-US" sz="1400" dirty="0">
                  <a:solidFill>
                    <a:schemeClr val="bg1"/>
                  </a:solidFill>
                </a:rPr>
                <a:t> et al. EC-2016]</a:t>
              </a: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4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4998"/>
    </mc:Choice>
    <mc:Fallback xmlns="">
      <p:transition advTm="1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</a:t>
            </a:r>
            <a:r>
              <a:rPr lang="en-US" dirty="0">
                <a:solidFill>
                  <a:schemeClr val="tx1"/>
                </a:solidFill>
              </a:rPr>
              <a:t>Truly</a:t>
            </a:r>
            <a:r>
              <a:rPr lang="en-US" dirty="0"/>
              <a:t> E-F allocations exist?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3103808"/>
            <a:ext cx="7620000" cy="3022355"/>
          </a:xfrm>
        </p:spPr>
        <p:txBody>
          <a:bodyPr/>
          <a:lstStyle/>
          <a:p>
            <a:r>
              <a:rPr lang="en-US" dirty="0"/>
              <a:t>[A1]: utilities are drawn I.I.D.</a:t>
            </a:r>
          </a:p>
          <a:p>
            <a:r>
              <a:rPr lang="en-US" dirty="0"/>
              <a:t>[A2]: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agent equally likely to want </a:t>
            </a:r>
            <a:r>
              <a:rPr lang="en-US" b="0" i="1" dirty="0"/>
              <a:t>g</a:t>
            </a:r>
            <a:r>
              <a:rPr lang="en-US" b="0" dirty="0"/>
              <a:t> the most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difference between the expected utility of the agent most wanting </a:t>
            </a:r>
            <a:r>
              <a:rPr lang="en-US" b="0" i="1" dirty="0"/>
              <a:t>g</a:t>
            </a:r>
            <a:r>
              <a:rPr lang="en-US" b="0" dirty="0"/>
              <a:t> and any other agent is at least some constant </a:t>
            </a:r>
            <a:r>
              <a:rPr lang="en-US" b="0" i="1" dirty="0" err="1"/>
              <a:t>μ</a:t>
            </a:r>
            <a:endParaRPr lang="en-US" b="0" i="1" dirty="0"/>
          </a:p>
          <a:p>
            <a:r>
              <a:rPr lang="en-US" dirty="0"/>
              <a:t>Uniform distribution satisfies [A1] and [A2]</a:t>
            </a:r>
          </a:p>
          <a:p>
            <a:r>
              <a:rPr lang="en-US" dirty="0"/>
              <a:t>Goods with intrinsic base values </a:t>
            </a:r>
            <a:r>
              <a:rPr lang="en-US" dirty="0">
                <a:sym typeface="Wingdings"/>
              </a:rPr>
              <a:t> only [A2]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1594830"/>
            <a:ext cx="8153400" cy="12835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Can we characterize when an EF allocation of indivisible goods exists (with high probability)?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2041" y="4457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 dirty="0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Dominant Resource Fairness = equalize largest shares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                                                    (a.k.a. dominant shares)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CB58A-5DBF-424A-A253-EFB51A7DADBC}"/>
              </a:ext>
            </a:extLst>
          </p:cNvPr>
          <p:cNvSpPr txBox="1"/>
          <p:nvPr/>
        </p:nvSpPr>
        <p:spPr>
          <a:xfrm>
            <a:off x="497111" y="5712846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Dominant resource </a:t>
            </a:r>
            <a:r>
              <a:rPr lang="en-US" dirty="0"/>
              <a:t>(for an agent): resource for which the agent’s task requires the largest fraction of total availability</a:t>
            </a:r>
          </a:p>
        </p:txBody>
      </p:sp>
    </p:spTree>
    <p:extLst>
      <p:ext uri="{BB962C8B-B14F-4D97-AF65-F5344CB8AC3E}">
        <p14:creationId xmlns:p14="http://schemas.microsoft.com/office/powerpoint/2010/main" val="16325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3"/>
          </a:xfrm>
        </p:spPr>
        <p:txBody>
          <a:bodyPr>
            <a:normAutofit/>
          </a:bodyPr>
          <a:lstStyle/>
          <a:p>
            <a:r>
              <a:rPr lang="en-US" dirty="0"/>
              <a:t>Note: if </a:t>
            </a:r>
            <a:r>
              <a:rPr lang="en-US" i="1" dirty="0"/>
              <a:t>m</a:t>
            </a:r>
            <a:r>
              <a:rPr lang="en-US" dirty="0"/>
              <a:t> &lt; </a:t>
            </a:r>
            <a:r>
              <a:rPr lang="en-US" i="1" dirty="0"/>
              <a:t>n</a:t>
            </a:r>
            <a:r>
              <a:rPr lang="en-US" dirty="0"/>
              <a:t>, clearly no EF allocation exists.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How many additional goods beyond </a:t>
            </a:r>
            <a:r>
              <a:rPr lang="en-US" b="0" i="1" dirty="0"/>
              <a:t>m</a:t>
            </a:r>
            <a:r>
              <a:rPr lang="en-US" b="0" dirty="0"/>
              <a:t>=</a:t>
            </a:r>
            <a:r>
              <a:rPr lang="en-US" b="0" i="1" dirty="0"/>
              <a:t>n</a:t>
            </a:r>
            <a:r>
              <a:rPr lang="en-US" b="0" dirty="0"/>
              <a:t> are needed?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Formally: under [A1], for small constant </a:t>
            </a:r>
            <a:r>
              <a:rPr lang="en-US" dirty="0" err="1"/>
              <a:t>δ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the probability that EF allocation exists is 1-δ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then </a:t>
            </a:r>
            <a:r>
              <a:rPr lang="en-US" b="0" i="1" dirty="0"/>
              <a:t>m</a:t>
            </a:r>
            <a:r>
              <a:rPr lang="en-US" b="0" dirty="0"/>
              <a:t> ≥ (</a:t>
            </a:r>
            <a:r>
              <a:rPr lang="en-US" b="0" i="1" dirty="0"/>
              <a:t>1</a:t>
            </a:r>
            <a:r>
              <a:rPr lang="en-US" b="0" dirty="0"/>
              <a:t>+</a:t>
            </a:r>
            <a:r>
              <a:rPr lang="en-US" b="0" i="1" dirty="0"/>
              <a:t>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))</a:t>
            </a:r>
            <a:r>
              <a:rPr lang="en-US" b="0" i="1" dirty="0"/>
              <a:t>n</a:t>
            </a:r>
            <a:r>
              <a:rPr lang="en-US" b="0" dirty="0"/>
              <a:t>, with</a:t>
            </a:r>
            <a:r>
              <a:rPr lang="en-US" b="0" i="1" dirty="0"/>
              <a:t> 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)&gt;0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1808" y="1628859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Even when the number of goods is larger than the number of agents by a </a:t>
              </a:r>
              <a:r>
                <a:rPr lang="en-US" sz="2000" b="1" dirty="0"/>
                <a:t>linear fraction</a:t>
              </a:r>
              <a:r>
                <a:rPr lang="en-US" sz="2000" dirty="0"/>
                <a:t>, an EF allocation probably won’t exist.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61050" y="258944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[Dickerson et al. AAAI-14]</a:t>
            </a:r>
          </a:p>
        </p:txBody>
      </p:sp>
    </p:spTree>
    <p:extLst>
      <p:ext uri="{BB962C8B-B14F-4D97-AF65-F5344CB8AC3E}">
        <p14:creationId xmlns:p14="http://schemas.microsoft.com/office/powerpoint/2010/main" val="14372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/>
          <a:lstStyle/>
          <a:p>
            <a:r>
              <a:rPr lang="en-US" dirty="0"/>
              <a:t>Thought: If two agents want the same good the most, require at least three goods for an envy-free allocation</a:t>
            </a:r>
          </a:p>
          <a:p>
            <a:endParaRPr lang="en-US" dirty="0"/>
          </a:p>
          <a:p>
            <a:r>
              <a:rPr lang="en-US" dirty="0"/>
              <a:t>Count such collisions; are there too many?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6294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72390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84582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78486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629400" y="44958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629400" y="50292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33" descr="http://www.zeroto60times.com/blog/wp-content/uploads/2013/02/rolls-royce-cars-logo-emble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9556" y="4518734"/>
            <a:ext cx="286499" cy="484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5" descr="http://cdn-6.famouslogos.us/images/ferrari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06197" y="4520753"/>
            <a:ext cx="298882" cy="4825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://upload.wikimedia.org/wikipedia/commons/b/b7/Unico_Anell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4572000"/>
            <a:ext cx="457200" cy="395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7818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 p14:bounceEnd="35000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 p14:presetBounceEnd="35000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 p14:bounceEnd="35000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large number of goods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3036011"/>
            <a:ext cx="7620000" cy="3090152"/>
          </a:xfrm>
        </p:spPr>
        <p:txBody>
          <a:bodyPr/>
          <a:lstStyle/>
          <a:p>
            <a:r>
              <a:rPr lang="en-US" dirty="0"/>
              <a:t>Formally: under [A2], with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/ln </a:t>
            </a:r>
            <a:r>
              <a:rPr lang="en-US" i="1" dirty="0"/>
              <a:t>m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An EF allocation exists (w.p.1) as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</a:t>
            </a:r>
            <a:endParaRPr lang="en-US" dirty="0"/>
          </a:p>
          <a:p>
            <a:r>
              <a:rPr lang="en-US" dirty="0"/>
              <a:t>Idea: give each good to the agent who wants it the most</a:t>
            </a:r>
          </a:p>
          <a:p>
            <a:pPr lvl="1"/>
            <a:r>
              <a:rPr lang="en-US" dirty="0"/>
              <a:t>This produces EF allocations with high probability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3528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7683" y="1524318"/>
            <a:ext cx="8574992" cy="1384995"/>
            <a:chOff x="146327" y="4745648"/>
            <a:chExt cx="8574992" cy="1384995"/>
          </a:xfrm>
        </p:grpSpPr>
        <p:sp>
          <p:nvSpPr>
            <p:cNvPr id="14" name="Rounded Rectangle 13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When the number of goods is larger than the number of agents by a </a:t>
              </a:r>
              <a:r>
                <a:rPr lang="en-US" sz="2000" b="1" dirty="0"/>
                <a:t>logarithmic factor</a:t>
              </a:r>
              <a:r>
                <a:rPr lang="en-US" sz="2000" dirty="0"/>
                <a:t>, an EF allocation probably exists.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76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of the theorem uses a </a:t>
            </a:r>
            <a:r>
              <a:rPr lang="en-US" b="1" dirty="0"/>
              <a:t>natural mechanism</a:t>
            </a:r>
            <a:r>
              <a:rPr lang="en-US" dirty="0"/>
              <a:t> that also </a:t>
            </a:r>
            <a:r>
              <a:rPr lang="en-US" b="1" dirty="0"/>
              <a:t>maximizes social welfare</a:t>
            </a:r>
            <a:r>
              <a:rPr lang="en-US" dirty="0"/>
              <a:t> over the space of allocations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Alternate theorem statement: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7683" y="3233060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“When the number of goods is larger than the number of agents by a logarithmic factor, </a:t>
              </a:r>
              <a:r>
                <a:rPr lang="en-US" sz="2000" b="1" dirty="0"/>
                <a:t>the social welfare-maximizing allocation is EF</a:t>
              </a:r>
              <a:r>
                <a:rPr lang="en-US" sz="2000" dirty="0"/>
                <a:t>.”  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52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theorem statements hide constants</a:t>
            </a:r>
          </a:p>
          <a:p>
            <a:pPr lvl="1"/>
            <a:r>
              <a:rPr lang="en-US" dirty="0"/>
              <a:t>When do these results “kick in”?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test under two distributions:</a:t>
            </a:r>
          </a:p>
          <a:p>
            <a:pPr lvl="1"/>
            <a:r>
              <a:rPr lang="en-US" dirty="0"/>
              <a:t>Uniform</a:t>
            </a:r>
          </a:p>
          <a:p>
            <a:pPr lvl="2"/>
            <a:r>
              <a:rPr lang="en-US" dirty="0"/>
              <a:t>Satisfies [A1] and [A2] and thus both theorems</a:t>
            </a:r>
          </a:p>
          <a:p>
            <a:pPr lvl="1"/>
            <a:r>
              <a:rPr lang="en-US" dirty="0"/>
              <a:t>Correlated (goods have intrinsic values)</a:t>
            </a:r>
          </a:p>
          <a:p>
            <a:pPr lvl="2"/>
            <a:r>
              <a:rPr lang="en-US" dirty="0"/>
              <a:t>Satisfies [A2] and thus Theorem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Hold </a:t>
            </a:r>
            <a:r>
              <a:rPr lang="en-US" i="1" dirty="0"/>
              <a:t>n</a:t>
            </a:r>
            <a:r>
              <a:rPr lang="en-US" dirty="0"/>
              <a:t> constant, vary </a:t>
            </a:r>
            <a:r>
              <a:rPr lang="en-US" i="1" dirty="0"/>
              <a:t>m</a:t>
            </a:r>
            <a:r>
              <a:rPr lang="en-US" dirty="0"/>
              <a:t>, see when EF allocations exist</a:t>
            </a:r>
          </a:p>
          <a:p>
            <a:pPr lvl="1"/>
            <a:r>
              <a:rPr lang="en-US" dirty="0"/>
              <a:t>And how long it takes to find them (or prove otherwise)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ase_transiti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810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phase_transiti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2446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th_high_probabil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00" y="381000"/>
            <a:ext cx="6324600" cy="496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1000" y="56298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Number of agents (x-axis) vs. number of items (y-axis) before at least 99% of the instances had an EF allocation, for each of the Uniform and Correlated distributions.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Theorem 2: </a:t>
            </a:r>
            <a:r>
              <a:rPr lang="en-US" dirty="0" err="1"/>
              <a:t>w.h.p</a:t>
            </a:r>
            <a:r>
              <a:rPr lang="en-US" dirty="0"/>
              <a:t>. occurs when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</a:t>
            </a:r>
            <a:r>
              <a:rPr lang="en-US" dirty="0" err="1"/>
              <a:t>ln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dirty="0"/>
              <a:t>) – </a:t>
            </a:r>
            <a:r>
              <a:rPr lang="en-US" b="1" dirty="0"/>
              <a:t>aligns with results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8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phase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runtime spike an artifact of the model?</a:t>
            </a:r>
          </a:p>
          <a:p>
            <a:r>
              <a:rPr lang="en-US" dirty="0"/>
              <a:t>Tried two models in the paper: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Feasibility problem (Model #1)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Optimization problem (Model #2)</a:t>
            </a:r>
          </a:p>
          <a:p>
            <a:r>
              <a:rPr lang="en-US" dirty="0"/>
              <a:t>Motivation: state-of-the-art IP solvers treat feasibility and optimization problems differently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evidence that adding objective can help (e.g., the “MIP Nash” paper </a:t>
            </a:r>
            <a:r>
              <a:rPr lang="en-US" sz="1400" b="0" dirty="0"/>
              <a:t>[</a:t>
            </a:r>
            <a:r>
              <a:rPr lang="en-US" sz="1400" b="0" dirty="0" err="1"/>
              <a:t>Sandholm</a:t>
            </a:r>
            <a:r>
              <a:rPr lang="en-US" sz="1400" b="0" dirty="0"/>
              <a:t> Gilpin </a:t>
            </a:r>
            <a:r>
              <a:rPr lang="en-US" sz="1400" b="0" dirty="0" err="1"/>
              <a:t>Conitzer</a:t>
            </a:r>
            <a:r>
              <a:rPr lang="en-US" sz="1400" b="0" dirty="0"/>
              <a:t> 2005]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1747" y="4954773"/>
            <a:ext cx="7779488" cy="1601028"/>
            <a:chOff x="297712" y="5124893"/>
            <a:chExt cx="7779488" cy="1601028"/>
          </a:xfrm>
        </p:grpSpPr>
        <p:sp>
          <p:nvSpPr>
            <p:cNvPr id="5" name="Rounded Rectangle 4"/>
            <p:cNvSpPr/>
            <p:nvPr/>
          </p:nvSpPr>
          <p:spPr>
            <a:xfrm>
              <a:off x="297712" y="5124893"/>
              <a:ext cx="7779488" cy="160102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model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5216552"/>
              <a:ext cx="7315200" cy="14544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6568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is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33400"/>
            <a:ext cx="68453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comparis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092200"/>
            <a:ext cx="67437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all agents are present from the beginning and all the job information is known upfront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relax this to dynamic setting:</a:t>
            </a:r>
          </a:p>
          <a:p>
            <a:pPr lvl="1"/>
            <a:r>
              <a:rPr lang="en-US" dirty="0"/>
              <a:t>Agents arriving over time</a:t>
            </a:r>
          </a:p>
          <a:p>
            <a:pPr lvl="1"/>
            <a:r>
              <a:rPr lang="en-US" dirty="0"/>
              <a:t>Job information of an agent only revealed upon arrival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paper initiated the study of dynamic fair division</a:t>
            </a:r>
          </a:p>
          <a:p>
            <a:pPr lvl="1"/>
            <a:r>
              <a:rPr lang="en-US" dirty="0"/>
              <a:t>Huge literature on fair division, but mostly static settings</a:t>
            </a:r>
          </a:p>
          <a:p>
            <a:pPr lvl="1"/>
            <a:r>
              <a:rPr lang="en-US" b="1" dirty="0"/>
              <a:t>Still </a:t>
            </a:r>
            <a:r>
              <a:rPr lang="en-US" b="1" dirty="0">
                <a:solidFill>
                  <a:schemeClr val="tx2"/>
                </a:solidFill>
              </a:rPr>
              <a:t>very little work</a:t>
            </a:r>
            <a:r>
              <a:rPr lang="en-US" b="1" dirty="0"/>
              <a:t> on fair division in dynamic environments!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9" name="Rectangle 8"/>
          <p:cNvSpPr/>
          <p:nvPr/>
        </p:nvSpPr>
        <p:spPr>
          <a:xfrm>
            <a:off x="3013884" y="1341228"/>
            <a:ext cx="2694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Kash</a:t>
            </a:r>
            <a:r>
              <a:rPr lang="en-US" sz="1400" dirty="0"/>
              <a:t> </a:t>
            </a:r>
            <a:r>
              <a:rPr lang="en-US" sz="1400" dirty="0" err="1"/>
              <a:t>Procaccia</a:t>
            </a:r>
            <a:r>
              <a:rPr lang="en-US" sz="1400" dirty="0"/>
              <a:t> Shah JAIR-14]</a:t>
            </a:r>
          </a:p>
        </p:txBody>
      </p:sp>
    </p:spTree>
    <p:extLst>
      <p:ext uri="{BB962C8B-B14F-4D97-AF65-F5344CB8AC3E}">
        <p14:creationId xmlns:p14="http://schemas.microsoft.com/office/powerpoint/2010/main" val="30487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Formal Dynamic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Resources are known beforehand</a:t>
            </a:r>
          </a:p>
          <a:p>
            <a:r>
              <a:rPr lang="en-US" dirty="0"/>
              <a:t>Agents arrive at different times (steps), do not depart</a:t>
            </a:r>
          </a:p>
          <a:p>
            <a:pPr lvl="1"/>
            <a:r>
              <a:rPr lang="en-US" dirty="0"/>
              <a:t>Total number of agents known in advance</a:t>
            </a:r>
          </a:p>
          <a:p>
            <a:r>
              <a:rPr lang="en-US" dirty="0"/>
              <a:t>Agents’ demands are proportional, revealed at arrival</a:t>
            </a:r>
          </a:p>
          <a:p>
            <a:pPr lvl="1"/>
            <a:r>
              <a:rPr lang="en-US" dirty="0"/>
              <a:t>Each agent requires every resource</a:t>
            </a:r>
          </a:p>
          <a:p>
            <a:endParaRPr lang="en-US" dirty="0"/>
          </a:p>
          <a:p>
            <a:r>
              <a:rPr lang="en-US" dirty="0"/>
              <a:t>Simple dynamic allocation mechanism:</a:t>
            </a:r>
          </a:p>
          <a:p>
            <a:pPr lvl="1"/>
            <a:r>
              <a:rPr lang="en-US" dirty="0"/>
              <a:t>At every step k</a:t>
            </a:r>
          </a:p>
          <a:p>
            <a:pPr lvl="2"/>
            <a:r>
              <a:rPr lang="en-US" dirty="0"/>
              <a:t>Input: k reported demands</a:t>
            </a:r>
          </a:p>
          <a:p>
            <a:pPr lvl="2"/>
            <a:r>
              <a:rPr lang="en-US" dirty="0"/>
              <a:t>Output: An allocation over the k present agents</a:t>
            </a:r>
          </a:p>
          <a:p>
            <a:pPr lvl="1"/>
            <a:r>
              <a:rPr lang="en-US" dirty="0"/>
              <a:t>Terminate after final agent arrives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Irrevocability of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8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2|7.4|5.6|9.6|8.9|9.8|31.1|3.8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|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4|28.7|14|1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7.2|28.6|44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15438</TotalTime>
  <Words>5411</Words>
  <Application>Microsoft Macintosh PowerPoint</Application>
  <PresentationFormat>On-screen Show (4:3)</PresentationFormat>
  <Paragraphs>883</Paragraphs>
  <Slides>78</Slides>
  <Notes>25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45 Helvetica Light</vt:lpstr>
      <vt:lpstr>Arial</vt:lpstr>
      <vt:lpstr>Arial Black</vt:lpstr>
      <vt:lpstr>Calibri</vt:lpstr>
      <vt:lpstr>Cambria Math</vt:lpstr>
      <vt:lpstr>Mathematica1</vt:lpstr>
      <vt:lpstr>Palatino</vt:lpstr>
      <vt:lpstr>Wingdings</vt:lpstr>
      <vt:lpstr>Wingdings 2</vt:lpstr>
      <vt:lpstr>Essential</vt:lpstr>
      <vt:lpstr>Equation</vt:lpstr>
      <vt:lpstr>Applied Mechanism Design For Social Good</vt:lpstr>
      <vt:lpstr>Announcements</vt:lpstr>
      <vt:lpstr>Today’s Problem</vt:lpstr>
      <vt:lpstr>Allocation of Divisible Resources Without Money</vt:lpstr>
      <vt:lpstr>Dominant Resource Fairness (DRF) Mechanisms</vt:lpstr>
      <vt:lpstr>Dominant Resource Fairness (DRF) Mechanisms</vt:lpstr>
      <vt:lpstr>Static DRF Mechanism</vt:lpstr>
      <vt:lpstr>Problem with DRF</vt:lpstr>
      <vt:lpstr>Formal Dynamic Model</vt:lpstr>
      <vt:lpstr>Desiderata</vt:lpstr>
      <vt:lpstr>Impossibility Result</vt:lpstr>
      <vt:lpstr>1) Relaxing Envy Freeness</vt:lpstr>
      <vt:lpstr>Mechanism: Dynamic-DRF</vt:lpstr>
      <vt:lpstr>Dynamic-DRF illustrated</vt:lpstr>
      <vt:lpstr>2) Relaxing DPO</vt:lpstr>
      <vt:lpstr>Experimental Evaluation</vt:lpstr>
      <vt:lpstr>Experimental Results</vt:lpstr>
      <vt:lpstr>Discussion</vt:lpstr>
      <vt:lpstr>What about Indivisible items?</vt:lpstr>
      <vt:lpstr>The Like Mechanisms</vt:lpstr>
      <vt:lpstr>Strategy Proofness</vt:lpstr>
      <vt:lpstr>Strategy Proofness</vt:lpstr>
      <vt:lpstr>Strategy Proofness</vt:lpstr>
      <vt:lpstr>SO the system can be gamed …</vt:lpstr>
      <vt:lpstr>What about Envy?</vt:lpstr>
      <vt:lpstr>What about Envy?</vt:lpstr>
      <vt:lpstr>What to Do?</vt:lpstr>
      <vt:lpstr>Combinatorial Assignment Problems &amp; Course Match</vt:lpstr>
      <vt:lpstr>Recall: DRF</vt:lpstr>
      <vt:lpstr>Static DRF Mechanism</vt:lpstr>
      <vt:lpstr>Alternative: Make a market</vt:lpstr>
      <vt:lpstr>CEEI Example: Divisible Resources</vt:lpstr>
      <vt:lpstr>CEEI Properties</vt:lpstr>
      <vt:lpstr>DRF vs CEEI</vt:lpstr>
      <vt:lpstr>CEEI for Indivisible items?</vt:lpstr>
      <vt:lpstr>Approximate-CEEI</vt:lpstr>
      <vt:lpstr>A-CEEI For Indivisible Items</vt:lpstr>
      <vt:lpstr>A-CEEI: Properties</vt:lpstr>
      <vt:lpstr>When do Fair Allocations Exist And How Do We find Them?</vt:lpstr>
      <vt:lpstr>Cutting a Divisible Cake: Model</vt:lpstr>
      <vt:lpstr>Fairness Definitions</vt:lpstr>
      <vt:lpstr>Deterministic algorithms</vt:lpstr>
      <vt:lpstr>Randomized algorithms</vt:lpstr>
      <vt:lpstr>A Randomized Cake Cutting Protocol</vt:lpstr>
      <vt:lpstr>Counting Cuts &amp; Queries</vt:lpstr>
      <vt:lpstr>Cut and Choose</vt:lpstr>
      <vt:lpstr>Cut And Choose</vt:lpstr>
      <vt:lpstr>Stage 1: division of Cake 1</vt:lpstr>
      <vt:lpstr>Stage 2: division of Cake 2</vt:lpstr>
      <vt:lpstr>Whole process</vt:lpstr>
      <vt:lpstr>Envy-freeness</vt:lpstr>
      <vt:lpstr>Envy-freeness of Cake 2</vt:lpstr>
      <vt:lpstr>General n?</vt:lpstr>
      <vt:lpstr>Fairness And Complexity</vt:lpstr>
      <vt:lpstr>Moving Knife protocols</vt:lpstr>
      <vt:lpstr>Fairness and complexity</vt:lpstr>
      <vt:lpstr>What about Fairness vs social welfare?</vt:lpstr>
      <vt:lpstr>The Price of Fairness In Cake Cutting</vt:lpstr>
      <vt:lpstr>Price of E-F: Continued Example</vt:lpstr>
      <vt:lpstr>“Price Of” Bounds</vt:lpstr>
      <vt:lpstr>Utilitarian Price of E-F: Lower Bound</vt:lpstr>
      <vt:lpstr>CEEI For Multiple Divisible Items</vt:lpstr>
      <vt:lpstr>Recall: CEEI for Indivisible items?</vt:lpstr>
      <vt:lpstr>Maximin Share (MMS) Guarantee</vt:lpstr>
      <vt:lpstr>Maximin Share (MMS) Guarantee</vt:lpstr>
      <vt:lpstr>Maximin Share Guarantee</vt:lpstr>
      <vt:lpstr>Envy-Freeness up to One Good</vt:lpstr>
      <vt:lpstr>Maximum Nash Welfare</vt:lpstr>
      <vt:lpstr>When do Truly E-F allocations exist?</vt:lpstr>
      <vt:lpstr>A small number of goods</vt:lpstr>
      <vt:lpstr>A small number of goods</vt:lpstr>
      <vt:lpstr>A large number of goods</vt:lpstr>
      <vt:lpstr>A large number of goods</vt:lpstr>
      <vt:lpstr>Experimental validation</vt:lpstr>
      <vt:lpstr>PowerPoint Presentation</vt:lpstr>
      <vt:lpstr>PowerPoint Presentation</vt:lpstr>
      <vt:lpstr>Exploring the phase transition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1972</cp:revision>
  <cp:lastPrinted>2016-10-18T00:55:56Z</cp:lastPrinted>
  <dcterms:created xsi:type="dcterms:W3CDTF">2013-03-05T15:39:19Z</dcterms:created>
  <dcterms:modified xsi:type="dcterms:W3CDTF">2021-04-29T17:43:58Z</dcterms:modified>
</cp:coreProperties>
</file>